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4"/>
  </p:notesMasterIdLst>
  <p:sldIdLst>
    <p:sldId id="256" r:id="rId2"/>
    <p:sldId id="260" r:id="rId3"/>
    <p:sldId id="258" r:id="rId4"/>
    <p:sldId id="261" r:id="rId5"/>
    <p:sldId id="264" r:id="rId6"/>
    <p:sldId id="263" r:id="rId7"/>
    <p:sldId id="267" r:id="rId8"/>
    <p:sldId id="262" r:id="rId9"/>
    <p:sldId id="266" r:id="rId10"/>
    <p:sldId id="269" r:id="rId11"/>
    <p:sldId id="268" r:id="rId12"/>
    <p:sldId id="259"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gelica Coldibeli" initials="AC" lastIdx="1" clrIdx="0">
    <p:extLst>
      <p:ext uri="{19B8F6BF-5375-455C-9EA6-DF929625EA0E}">
        <p15:presenceInfo xmlns:p15="http://schemas.microsoft.com/office/powerpoint/2012/main" userId="S::Angelica.Coldibeli@fehrl.org::d4a4e58a-0200-4afe-a2ad-313c1be1b8a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9D52"/>
    <a:srgbClr val="9BC1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838"/>
    <p:restoredTop sz="94694"/>
  </p:normalViewPr>
  <p:slideViewPr>
    <p:cSldViewPr snapToGrid="0">
      <p:cViewPr varScale="1">
        <p:scale>
          <a:sx n="107" d="100"/>
          <a:sy n="107" d="100"/>
        </p:scale>
        <p:origin x="1218"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23"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customXml" Target="../customXml/item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gelica Coldibeli" userId="d4a4e58a-0200-4afe-a2ad-313c1be1b8a4" providerId="ADAL" clId="{1A7C63F6-899D-4599-8337-1DC6C9FD7771}"/>
    <pc:docChg chg="modSld">
      <pc:chgData name="Angelica Coldibeli" userId="d4a4e58a-0200-4afe-a2ad-313c1be1b8a4" providerId="ADAL" clId="{1A7C63F6-899D-4599-8337-1DC6C9FD7771}" dt="2023-05-10T10:27:44.945" v="3" actId="20577"/>
      <pc:docMkLst>
        <pc:docMk/>
      </pc:docMkLst>
      <pc:sldChg chg="modSp mod">
        <pc:chgData name="Angelica Coldibeli" userId="d4a4e58a-0200-4afe-a2ad-313c1be1b8a4" providerId="ADAL" clId="{1A7C63F6-899D-4599-8337-1DC6C9FD7771}" dt="2023-05-10T10:26:59.869" v="1" actId="404"/>
        <pc:sldMkLst>
          <pc:docMk/>
          <pc:sldMk cId="3523668386" sldId="258"/>
        </pc:sldMkLst>
        <pc:spChg chg="mod">
          <ac:chgData name="Angelica Coldibeli" userId="d4a4e58a-0200-4afe-a2ad-313c1be1b8a4" providerId="ADAL" clId="{1A7C63F6-899D-4599-8337-1DC6C9FD7771}" dt="2023-05-10T10:26:59.869" v="1" actId="404"/>
          <ac:spMkLst>
            <pc:docMk/>
            <pc:sldMk cId="3523668386" sldId="258"/>
            <ac:spMk id="11" creationId="{3E5C0576-5D99-2C8E-8DE3-7DFE7AF840D0}"/>
          </ac:spMkLst>
        </pc:spChg>
      </pc:sldChg>
      <pc:sldChg chg="modSp mod">
        <pc:chgData name="Angelica Coldibeli" userId="d4a4e58a-0200-4afe-a2ad-313c1be1b8a4" providerId="ADAL" clId="{1A7C63F6-899D-4599-8337-1DC6C9FD7771}" dt="2023-05-10T10:27:44.945" v="3" actId="20577"/>
        <pc:sldMkLst>
          <pc:docMk/>
          <pc:sldMk cId="2138130163" sldId="269"/>
        </pc:sldMkLst>
        <pc:spChg chg="mod">
          <ac:chgData name="Angelica Coldibeli" userId="d4a4e58a-0200-4afe-a2ad-313c1be1b8a4" providerId="ADAL" clId="{1A7C63F6-899D-4599-8337-1DC6C9FD7771}" dt="2023-05-10T10:27:44.945" v="3" actId="20577"/>
          <ac:spMkLst>
            <pc:docMk/>
            <pc:sldMk cId="2138130163" sldId="269"/>
            <ac:spMk id="10" creationId="{B1827714-2D9F-C64A-C6A1-292630E985F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C60908-5E2E-EB4E-9FA0-23DEF743EDBA}" type="datetimeFigureOut">
              <a:rPr lang="en-US" smtClean="0"/>
              <a:t>5/10/2023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36588C-3CDC-4140-8D3C-3BC3840575AE}" type="slidenum">
              <a:rPr lang="en-US" smtClean="0"/>
              <a:t>‹#›</a:t>
            </a:fld>
            <a:endParaRPr lang="en-US"/>
          </a:p>
        </p:txBody>
      </p:sp>
    </p:spTree>
    <p:extLst>
      <p:ext uri="{BB962C8B-B14F-4D97-AF65-F5344CB8AC3E}">
        <p14:creationId xmlns:p14="http://schemas.microsoft.com/office/powerpoint/2010/main" val="35085779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BCC57-87E1-717D-5994-82C2D530E98D}"/>
              </a:ext>
            </a:extLst>
          </p:cNvPr>
          <p:cNvSpPr>
            <a:spLocks noGrp="1"/>
          </p:cNvSpPr>
          <p:nvPr>
            <p:ph type="ctrTitle"/>
          </p:nvPr>
        </p:nvSpPr>
        <p:spPr>
          <a:xfrm>
            <a:off x="1524000" y="1122363"/>
            <a:ext cx="9144000" cy="2387600"/>
          </a:xfrm>
        </p:spPr>
        <p:txBody>
          <a:bodyPr anchor="b"/>
          <a:lstStyle>
            <a:lvl1pPr algn="ctr">
              <a:defRPr sz="6000" b="1" i="0">
                <a:solidFill>
                  <a:srgbClr val="139D52"/>
                </a:solidFill>
                <a:latin typeface="Montserrat" pitchFamily="2" charset="77"/>
              </a:defRPr>
            </a:lvl1pPr>
          </a:lstStyle>
          <a:p>
            <a:r>
              <a:rPr lang="en-GB" dirty="0"/>
              <a:t>Click to edit Master title style</a:t>
            </a:r>
            <a:endParaRPr lang="en-US" dirty="0"/>
          </a:p>
        </p:txBody>
      </p:sp>
      <p:sp>
        <p:nvSpPr>
          <p:cNvPr id="3" name="Subtitle 2">
            <a:extLst>
              <a:ext uri="{FF2B5EF4-FFF2-40B4-BE49-F238E27FC236}">
                <a16:creationId xmlns:a16="http://schemas.microsoft.com/office/drawing/2014/main" id="{5688292B-C5FB-26EF-BC85-0832462C28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4" name="Date Placeholder 3">
            <a:extLst>
              <a:ext uri="{FF2B5EF4-FFF2-40B4-BE49-F238E27FC236}">
                <a16:creationId xmlns:a16="http://schemas.microsoft.com/office/drawing/2014/main" id="{38188F29-FC05-14BA-C6E6-73579D9EA06F}"/>
              </a:ext>
            </a:extLst>
          </p:cNvPr>
          <p:cNvSpPr>
            <a:spLocks noGrp="1"/>
          </p:cNvSpPr>
          <p:nvPr>
            <p:ph type="dt" sz="half" idx="10"/>
          </p:nvPr>
        </p:nvSpPr>
        <p:spPr/>
        <p:txBody>
          <a:bodyPr/>
          <a:lstStyle/>
          <a:p>
            <a:fld id="{D3A864FB-F4F0-C843-8522-BEB0E5AAF49C}" type="datetimeFigureOut">
              <a:rPr lang="en-US" smtClean="0"/>
              <a:t>5/10/2023</a:t>
            </a:fld>
            <a:endParaRPr lang="en-US"/>
          </a:p>
        </p:txBody>
      </p:sp>
      <p:sp>
        <p:nvSpPr>
          <p:cNvPr id="5" name="Footer Placeholder 4">
            <a:extLst>
              <a:ext uri="{FF2B5EF4-FFF2-40B4-BE49-F238E27FC236}">
                <a16:creationId xmlns:a16="http://schemas.microsoft.com/office/drawing/2014/main" id="{0FC8EB5A-F773-000F-37A5-EB8D7C9D4E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21C740-B870-C432-22BF-9EA0CB0DDD56}"/>
              </a:ext>
            </a:extLst>
          </p:cNvPr>
          <p:cNvSpPr>
            <a:spLocks noGrp="1"/>
          </p:cNvSpPr>
          <p:nvPr>
            <p:ph type="sldNum" sz="quarter" idx="12"/>
          </p:nvPr>
        </p:nvSpPr>
        <p:spPr/>
        <p:txBody>
          <a:bodyPr/>
          <a:lstStyle/>
          <a:p>
            <a:fld id="{CC35A3DC-D7E1-9542-A84F-50C19D8DC7C3}" type="slidenum">
              <a:rPr lang="en-US" smtClean="0"/>
              <a:t>‹#›</a:t>
            </a:fld>
            <a:endParaRPr lang="en-US"/>
          </a:p>
        </p:txBody>
      </p:sp>
    </p:spTree>
    <p:extLst>
      <p:ext uri="{BB962C8B-B14F-4D97-AF65-F5344CB8AC3E}">
        <p14:creationId xmlns:p14="http://schemas.microsoft.com/office/powerpoint/2010/main" val="3977605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0E58C-078D-35EA-CA35-F27C560D09B8}"/>
              </a:ext>
            </a:extLst>
          </p:cNvPr>
          <p:cNvSpPr>
            <a:spLocks noGrp="1"/>
          </p:cNvSpPr>
          <p:nvPr>
            <p:ph type="title"/>
          </p:nvPr>
        </p:nvSpPr>
        <p:spPr/>
        <p:txBody>
          <a:bodyPr/>
          <a:lstStyle>
            <a:lvl1pPr>
              <a:defRPr b="1" i="0">
                <a:solidFill>
                  <a:srgbClr val="139D52"/>
                </a:solidFill>
                <a:latin typeface="Montserrat" pitchFamily="2" charset="77"/>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A5F9D404-C1A2-F258-CAB5-FA7B2EC6300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BDF765F-1CDF-37DC-1C2F-4F562CC1D6A5}"/>
              </a:ext>
            </a:extLst>
          </p:cNvPr>
          <p:cNvSpPr>
            <a:spLocks noGrp="1"/>
          </p:cNvSpPr>
          <p:nvPr>
            <p:ph type="dt" sz="half" idx="10"/>
          </p:nvPr>
        </p:nvSpPr>
        <p:spPr/>
        <p:txBody>
          <a:bodyPr/>
          <a:lstStyle/>
          <a:p>
            <a:fld id="{D3A864FB-F4F0-C843-8522-BEB0E5AAF49C}" type="datetimeFigureOut">
              <a:rPr lang="en-US" smtClean="0"/>
              <a:t>5/10/2023</a:t>
            </a:fld>
            <a:endParaRPr lang="en-US"/>
          </a:p>
        </p:txBody>
      </p:sp>
      <p:sp>
        <p:nvSpPr>
          <p:cNvPr id="5" name="Footer Placeholder 4">
            <a:extLst>
              <a:ext uri="{FF2B5EF4-FFF2-40B4-BE49-F238E27FC236}">
                <a16:creationId xmlns:a16="http://schemas.microsoft.com/office/drawing/2014/main" id="{5ECA5EA9-5571-8802-BC89-585B0694B1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3C1F01-E2E5-2589-3241-86F4773798A3}"/>
              </a:ext>
            </a:extLst>
          </p:cNvPr>
          <p:cNvSpPr>
            <a:spLocks noGrp="1"/>
          </p:cNvSpPr>
          <p:nvPr>
            <p:ph type="sldNum" sz="quarter" idx="12"/>
          </p:nvPr>
        </p:nvSpPr>
        <p:spPr/>
        <p:txBody>
          <a:bodyPr/>
          <a:lstStyle/>
          <a:p>
            <a:fld id="{CC35A3DC-D7E1-9542-A84F-50C19D8DC7C3}" type="slidenum">
              <a:rPr lang="en-US" smtClean="0"/>
              <a:t>‹#›</a:t>
            </a:fld>
            <a:endParaRPr lang="en-US"/>
          </a:p>
        </p:txBody>
      </p:sp>
    </p:spTree>
    <p:extLst>
      <p:ext uri="{BB962C8B-B14F-4D97-AF65-F5344CB8AC3E}">
        <p14:creationId xmlns:p14="http://schemas.microsoft.com/office/powerpoint/2010/main" val="38560945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530BC-7165-BD47-73D0-A95DC32F11F8}"/>
              </a:ext>
            </a:extLst>
          </p:cNvPr>
          <p:cNvSpPr>
            <a:spLocks noGrp="1"/>
          </p:cNvSpPr>
          <p:nvPr>
            <p:ph type="title"/>
          </p:nvPr>
        </p:nvSpPr>
        <p:spPr>
          <a:xfrm>
            <a:off x="831850" y="1709738"/>
            <a:ext cx="10515600" cy="2852737"/>
          </a:xfrm>
        </p:spPr>
        <p:txBody>
          <a:bodyPr anchor="b">
            <a:normAutofit/>
          </a:bodyPr>
          <a:lstStyle>
            <a:lvl1pPr>
              <a:defRPr sz="4800" b="1" i="0">
                <a:solidFill>
                  <a:srgbClr val="139D52"/>
                </a:solidFill>
                <a:latin typeface="Montserrat" pitchFamily="2" charset="77"/>
              </a:defRPr>
            </a:lvl1p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4649EAF4-D1D4-3C9B-84DF-4A03F46440C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
        <p:nvSpPr>
          <p:cNvPr id="4" name="Date Placeholder 3">
            <a:extLst>
              <a:ext uri="{FF2B5EF4-FFF2-40B4-BE49-F238E27FC236}">
                <a16:creationId xmlns:a16="http://schemas.microsoft.com/office/drawing/2014/main" id="{EA553AAA-12A7-850B-DD59-B33B0314AEE2}"/>
              </a:ext>
            </a:extLst>
          </p:cNvPr>
          <p:cNvSpPr>
            <a:spLocks noGrp="1"/>
          </p:cNvSpPr>
          <p:nvPr>
            <p:ph type="dt" sz="half" idx="10"/>
          </p:nvPr>
        </p:nvSpPr>
        <p:spPr/>
        <p:txBody>
          <a:bodyPr/>
          <a:lstStyle/>
          <a:p>
            <a:fld id="{D3A864FB-F4F0-C843-8522-BEB0E5AAF49C}" type="datetimeFigureOut">
              <a:rPr lang="en-US" smtClean="0"/>
              <a:t>5/10/2023</a:t>
            </a:fld>
            <a:endParaRPr lang="en-US"/>
          </a:p>
        </p:txBody>
      </p:sp>
      <p:sp>
        <p:nvSpPr>
          <p:cNvPr id="5" name="Footer Placeholder 4">
            <a:extLst>
              <a:ext uri="{FF2B5EF4-FFF2-40B4-BE49-F238E27FC236}">
                <a16:creationId xmlns:a16="http://schemas.microsoft.com/office/drawing/2014/main" id="{6A67DFDD-175B-FF6B-7FC1-7391B04A7B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01AF18-6963-39FD-C254-7F2C0B806624}"/>
              </a:ext>
            </a:extLst>
          </p:cNvPr>
          <p:cNvSpPr>
            <a:spLocks noGrp="1"/>
          </p:cNvSpPr>
          <p:nvPr>
            <p:ph type="sldNum" sz="quarter" idx="12"/>
          </p:nvPr>
        </p:nvSpPr>
        <p:spPr/>
        <p:txBody>
          <a:bodyPr/>
          <a:lstStyle/>
          <a:p>
            <a:fld id="{CC35A3DC-D7E1-9542-A84F-50C19D8DC7C3}" type="slidenum">
              <a:rPr lang="en-US" smtClean="0"/>
              <a:t>‹#›</a:t>
            </a:fld>
            <a:endParaRPr lang="en-US"/>
          </a:p>
        </p:txBody>
      </p:sp>
    </p:spTree>
    <p:extLst>
      <p:ext uri="{BB962C8B-B14F-4D97-AF65-F5344CB8AC3E}">
        <p14:creationId xmlns:p14="http://schemas.microsoft.com/office/powerpoint/2010/main" val="900733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5E61ED-4976-B982-7715-FEB4C57F2A84}"/>
              </a:ext>
            </a:extLst>
          </p:cNvPr>
          <p:cNvSpPr>
            <a:spLocks noGrp="1"/>
          </p:cNvSpPr>
          <p:nvPr>
            <p:ph type="title"/>
          </p:nvPr>
        </p:nvSpPr>
        <p:spPr/>
        <p:txBody>
          <a:bodyPr/>
          <a:lstStyle>
            <a:lvl1pPr>
              <a:defRPr b="1" i="0">
                <a:solidFill>
                  <a:srgbClr val="139D52"/>
                </a:solidFill>
                <a:latin typeface="Montserrat" pitchFamily="2" charset="77"/>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E174D18C-D5BC-5AF8-6EDE-BAF7A7FE508D}"/>
              </a:ext>
            </a:extLst>
          </p:cNvPr>
          <p:cNvSpPr>
            <a:spLocks noGrp="1"/>
          </p:cNvSpPr>
          <p:nvPr>
            <p:ph sz="half" idx="1"/>
          </p:nvPr>
        </p:nvSpPr>
        <p:spPr>
          <a:xfrm>
            <a:off x="838200" y="1825625"/>
            <a:ext cx="5181600" cy="4351338"/>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Content Placeholder 3">
            <a:extLst>
              <a:ext uri="{FF2B5EF4-FFF2-40B4-BE49-F238E27FC236}">
                <a16:creationId xmlns:a16="http://schemas.microsoft.com/office/drawing/2014/main" id="{7759FE46-FE09-7894-3AF8-62CE26EAB5B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B3FAF01-98C4-A6E4-C82E-E42722E91B51}"/>
              </a:ext>
            </a:extLst>
          </p:cNvPr>
          <p:cNvSpPr>
            <a:spLocks noGrp="1"/>
          </p:cNvSpPr>
          <p:nvPr>
            <p:ph type="dt" sz="half" idx="10"/>
          </p:nvPr>
        </p:nvSpPr>
        <p:spPr/>
        <p:txBody>
          <a:bodyPr/>
          <a:lstStyle/>
          <a:p>
            <a:fld id="{D3A864FB-F4F0-C843-8522-BEB0E5AAF49C}" type="datetimeFigureOut">
              <a:rPr lang="en-US" smtClean="0"/>
              <a:t>5/10/2023</a:t>
            </a:fld>
            <a:endParaRPr lang="en-US"/>
          </a:p>
        </p:txBody>
      </p:sp>
      <p:sp>
        <p:nvSpPr>
          <p:cNvPr id="6" name="Footer Placeholder 5">
            <a:extLst>
              <a:ext uri="{FF2B5EF4-FFF2-40B4-BE49-F238E27FC236}">
                <a16:creationId xmlns:a16="http://schemas.microsoft.com/office/drawing/2014/main" id="{975C8284-BF6E-CDA1-BB25-5B2DBF485B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DA3938C-8E9E-3DD7-8E2F-507E0703A853}"/>
              </a:ext>
            </a:extLst>
          </p:cNvPr>
          <p:cNvSpPr>
            <a:spLocks noGrp="1"/>
          </p:cNvSpPr>
          <p:nvPr>
            <p:ph type="sldNum" sz="quarter" idx="12"/>
          </p:nvPr>
        </p:nvSpPr>
        <p:spPr/>
        <p:txBody>
          <a:bodyPr/>
          <a:lstStyle/>
          <a:p>
            <a:fld id="{CC35A3DC-D7E1-9542-A84F-50C19D8DC7C3}" type="slidenum">
              <a:rPr lang="en-US" smtClean="0"/>
              <a:t>‹#›</a:t>
            </a:fld>
            <a:endParaRPr lang="en-US"/>
          </a:p>
        </p:txBody>
      </p:sp>
    </p:spTree>
    <p:extLst>
      <p:ext uri="{BB962C8B-B14F-4D97-AF65-F5344CB8AC3E}">
        <p14:creationId xmlns:p14="http://schemas.microsoft.com/office/powerpoint/2010/main" val="22012009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C8C19-22C9-F65C-DF5D-93717BE8407B}"/>
              </a:ext>
            </a:extLst>
          </p:cNvPr>
          <p:cNvSpPr>
            <a:spLocks noGrp="1"/>
          </p:cNvSpPr>
          <p:nvPr>
            <p:ph type="title"/>
          </p:nvPr>
        </p:nvSpPr>
        <p:spPr>
          <a:xfrm>
            <a:off x="839788" y="365125"/>
            <a:ext cx="10515600" cy="1325563"/>
          </a:xfrm>
        </p:spPr>
        <p:txBody>
          <a:bodyPr/>
          <a:lstStyle>
            <a:lvl1pPr>
              <a:defRPr b="1" i="0">
                <a:solidFill>
                  <a:srgbClr val="139D52"/>
                </a:solidFill>
                <a:latin typeface="Montserrat" pitchFamily="2" charset="77"/>
              </a:defRPr>
            </a:lvl1p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4D6E7616-41C6-0616-FD62-8C2EFF03EB7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C472073-751E-500B-36D7-CC8EBF412671}"/>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CA316DC0-C428-4A97-AD4D-108CA5F292F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7337D5CC-FCF1-BA82-9582-5B8E0B266FB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2511175-5034-4389-011E-D4B254A3EE7A}"/>
              </a:ext>
            </a:extLst>
          </p:cNvPr>
          <p:cNvSpPr>
            <a:spLocks noGrp="1"/>
          </p:cNvSpPr>
          <p:nvPr>
            <p:ph type="dt" sz="half" idx="10"/>
          </p:nvPr>
        </p:nvSpPr>
        <p:spPr/>
        <p:txBody>
          <a:bodyPr/>
          <a:lstStyle/>
          <a:p>
            <a:fld id="{D3A864FB-F4F0-C843-8522-BEB0E5AAF49C}" type="datetimeFigureOut">
              <a:rPr lang="en-US" smtClean="0"/>
              <a:t>5/10/2023</a:t>
            </a:fld>
            <a:endParaRPr lang="en-US"/>
          </a:p>
        </p:txBody>
      </p:sp>
      <p:sp>
        <p:nvSpPr>
          <p:cNvPr id="8" name="Footer Placeholder 7">
            <a:extLst>
              <a:ext uri="{FF2B5EF4-FFF2-40B4-BE49-F238E27FC236}">
                <a16:creationId xmlns:a16="http://schemas.microsoft.com/office/drawing/2014/main" id="{8E90EEC7-E496-612D-4DBE-9C5EDB225C4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36079BE-FFD1-2BC6-466A-A5B911C281C6}"/>
              </a:ext>
            </a:extLst>
          </p:cNvPr>
          <p:cNvSpPr>
            <a:spLocks noGrp="1"/>
          </p:cNvSpPr>
          <p:nvPr>
            <p:ph type="sldNum" sz="quarter" idx="12"/>
          </p:nvPr>
        </p:nvSpPr>
        <p:spPr/>
        <p:txBody>
          <a:bodyPr/>
          <a:lstStyle/>
          <a:p>
            <a:fld id="{CC35A3DC-D7E1-9542-A84F-50C19D8DC7C3}" type="slidenum">
              <a:rPr lang="en-US" smtClean="0"/>
              <a:t>‹#›</a:t>
            </a:fld>
            <a:endParaRPr lang="en-US"/>
          </a:p>
        </p:txBody>
      </p:sp>
    </p:spTree>
    <p:extLst>
      <p:ext uri="{BB962C8B-B14F-4D97-AF65-F5344CB8AC3E}">
        <p14:creationId xmlns:p14="http://schemas.microsoft.com/office/powerpoint/2010/main" val="2555540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1F1D8-9929-3BA4-8BD5-1FD8FB60595E}"/>
              </a:ext>
            </a:extLst>
          </p:cNvPr>
          <p:cNvSpPr>
            <a:spLocks noGrp="1"/>
          </p:cNvSpPr>
          <p:nvPr>
            <p:ph type="title"/>
          </p:nvPr>
        </p:nvSpPr>
        <p:spPr/>
        <p:txBody>
          <a:bodyPr/>
          <a:lstStyle>
            <a:lvl1pPr>
              <a:defRPr b="1" i="0">
                <a:solidFill>
                  <a:srgbClr val="139D52"/>
                </a:solidFill>
                <a:latin typeface="Montserrat" pitchFamily="2" charset="77"/>
              </a:defRPr>
            </a:lvl1pPr>
          </a:lstStyle>
          <a:p>
            <a:r>
              <a:rPr lang="en-GB" dirty="0"/>
              <a:t>Click to edit Master title style</a:t>
            </a:r>
            <a:endParaRPr lang="en-US" dirty="0"/>
          </a:p>
        </p:txBody>
      </p:sp>
      <p:sp>
        <p:nvSpPr>
          <p:cNvPr id="3" name="Date Placeholder 2">
            <a:extLst>
              <a:ext uri="{FF2B5EF4-FFF2-40B4-BE49-F238E27FC236}">
                <a16:creationId xmlns:a16="http://schemas.microsoft.com/office/drawing/2014/main" id="{4A3799D3-536E-B902-14ED-C0F4D1D1E76D}"/>
              </a:ext>
            </a:extLst>
          </p:cNvPr>
          <p:cNvSpPr>
            <a:spLocks noGrp="1"/>
          </p:cNvSpPr>
          <p:nvPr>
            <p:ph type="dt" sz="half" idx="10"/>
          </p:nvPr>
        </p:nvSpPr>
        <p:spPr/>
        <p:txBody>
          <a:bodyPr/>
          <a:lstStyle/>
          <a:p>
            <a:fld id="{D3A864FB-F4F0-C843-8522-BEB0E5AAF49C}" type="datetimeFigureOut">
              <a:rPr lang="en-US" smtClean="0"/>
              <a:t>5/10/2023</a:t>
            </a:fld>
            <a:endParaRPr lang="en-US"/>
          </a:p>
        </p:txBody>
      </p:sp>
      <p:sp>
        <p:nvSpPr>
          <p:cNvPr id="4" name="Footer Placeholder 3">
            <a:extLst>
              <a:ext uri="{FF2B5EF4-FFF2-40B4-BE49-F238E27FC236}">
                <a16:creationId xmlns:a16="http://schemas.microsoft.com/office/drawing/2014/main" id="{269DFCA1-91FF-A859-5BC6-2D55C06D203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2B37D7D-9C4C-06EC-DC55-C66443BBA965}"/>
              </a:ext>
            </a:extLst>
          </p:cNvPr>
          <p:cNvSpPr>
            <a:spLocks noGrp="1"/>
          </p:cNvSpPr>
          <p:nvPr>
            <p:ph type="sldNum" sz="quarter" idx="12"/>
          </p:nvPr>
        </p:nvSpPr>
        <p:spPr/>
        <p:txBody>
          <a:bodyPr/>
          <a:lstStyle/>
          <a:p>
            <a:fld id="{CC35A3DC-D7E1-9542-A84F-50C19D8DC7C3}" type="slidenum">
              <a:rPr lang="en-US" smtClean="0"/>
              <a:t>‹#›</a:t>
            </a:fld>
            <a:endParaRPr lang="en-US"/>
          </a:p>
        </p:txBody>
      </p:sp>
    </p:spTree>
    <p:extLst>
      <p:ext uri="{BB962C8B-B14F-4D97-AF65-F5344CB8AC3E}">
        <p14:creationId xmlns:p14="http://schemas.microsoft.com/office/powerpoint/2010/main" val="26743844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258FD89-7046-0DEC-C281-258599FDDC0A}"/>
              </a:ext>
            </a:extLst>
          </p:cNvPr>
          <p:cNvSpPr>
            <a:spLocks noGrp="1"/>
          </p:cNvSpPr>
          <p:nvPr>
            <p:ph type="dt" sz="half" idx="10"/>
          </p:nvPr>
        </p:nvSpPr>
        <p:spPr/>
        <p:txBody>
          <a:bodyPr/>
          <a:lstStyle/>
          <a:p>
            <a:fld id="{D3A864FB-F4F0-C843-8522-BEB0E5AAF49C}" type="datetimeFigureOut">
              <a:rPr lang="en-US" smtClean="0"/>
              <a:t>5/10/2023</a:t>
            </a:fld>
            <a:endParaRPr lang="en-US"/>
          </a:p>
        </p:txBody>
      </p:sp>
      <p:sp>
        <p:nvSpPr>
          <p:cNvPr id="3" name="Footer Placeholder 2">
            <a:extLst>
              <a:ext uri="{FF2B5EF4-FFF2-40B4-BE49-F238E27FC236}">
                <a16:creationId xmlns:a16="http://schemas.microsoft.com/office/drawing/2014/main" id="{B9ACE139-3661-ECE5-5ED4-9754FE9B462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F3164C7-4147-1143-1470-388014B47F50}"/>
              </a:ext>
            </a:extLst>
          </p:cNvPr>
          <p:cNvSpPr>
            <a:spLocks noGrp="1"/>
          </p:cNvSpPr>
          <p:nvPr>
            <p:ph type="sldNum" sz="quarter" idx="12"/>
          </p:nvPr>
        </p:nvSpPr>
        <p:spPr/>
        <p:txBody>
          <a:bodyPr/>
          <a:lstStyle/>
          <a:p>
            <a:fld id="{CC35A3DC-D7E1-9542-A84F-50C19D8DC7C3}" type="slidenum">
              <a:rPr lang="en-US" smtClean="0"/>
              <a:t>‹#›</a:t>
            </a:fld>
            <a:endParaRPr lang="en-US"/>
          </a:p>
        </p:txBody>
      </p:sp>
    </p:spTree>
    <p:extLst>
      <p:ext uri="{BB962C8B-B14F-4D97-AF65-F5344CB8AC3E}">
        <p14:creationId xmlns:p14="http://schemas.microsoft.com/office/powerpoint/2010/main" val="1196300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C6375-1BCE-8C0A-3B35-E278A8ED99E9}"/>
              </a:ext>
            </a:extLst>
          </p:cNvPr>
          <p:cNvSpPr>
            <a:spLocks noGrp="1"/>
          </p:cNvSpPr>
          <p:nvPr>
            <p:ph type="title"/>
          </p:nvPr>
        </p:nvSpPr>
        <p:spPr>
          <a:xfrm>
            <a:off x="839788" y="457200"/>
            <a:ext cx="3932237" cy="1600200"/>
          </a:xfrm>
        </p:spPr>
        <p:txBody>
          <a:bodyPr anchor="b"/>
          <a:lstStyle>
            <a:lvl1pPr>
              <a:defRPr sz="3200" b="1" i="0">
                <a:solidFill>
                  <a:srgbClr val="139D52"/>
                </a:solidFill>
                <a:latin typeface="Montserrat SemiBold" pitchFamily="2" charset="77"/>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B88A4E45-DF47-4424-6CD9-29A6D76125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Text Placeholder 3">
            <a:extLst>
              <a:ext uri="{FF2B5EF4-FFF2-40B4-BE49-F238E27FC236}">
                <a16:creationId xmlns:a16="http://schemas.microsoft.com/office/drawing/2014/main" id="{91C583F7-AC8B-EAC1-5B91-1C3BB34BC3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dirty="0"/>
              <a:t>Click to edit Master text styles</a:t>
            </a:r>
          </a:p>
        </p:txBody>
      </p:sp>
      <p:sp>
        <p:nvSpPr>
          <p:cNvPr id="5" name="Date Placeholder 4">
            <a:extLst>
              <a:ext uri="{FF2B5EF4-FFF2-40B4-BE49-F238E27FC236}">
                <a16:creationId xmlns:a16="http://schemas.microsoft.com/office/drawing/2014/main" id="{5EC5F32A-3705-6779-9867-906684473675}"/>
              </a:ext>
            </a:extLst>
          </p:cNvPr>
          <p:cNvSpPr>
            <a:spLocks noGrp="1"/>
          </p:cNvSpPr>
          <p:nvPr>
            <p:ph type="dt" sz="half" idx="10"/>
          </p:nvPr>
        </p:nvSpPr>
        <p:spPr/>
        <p:txBody>
          <a:bodyPr/>
          <a:lstStyle/>
          <a:p>
            <a:fld id="{D3A864FB-F4F0-C843-8522-BEB0E5AAF49C}" type="datetimeFigureOut">
              <a:rPr lang="en-US" smtClean="0"/>
              <a:t>5/10/2023</a:t>
            </a:fld>
            <a:endParaRPr lang="en-US"/>
          </a:p>
        </p:txBody>
      </p:sp>
      <p:sp>
        <p:nvSpPr>
          <p:cNvPr id="6" name="Footer Placeholder 5">
            <a:extLst>
              <a:ext uri="{FF2B5EF4-FFF2-40B4-BE49-F238E27FC236}">
                <a16:creationId xmlns:a16="http://schemas.microsoft.com/office/drawing/2014/main" id="{7BF963D6-4ED7-71F3-3F2F-FD005FAB35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DD6F6B8-20CB-D533-E0E1-946E7E397727}"/>
              </a:ext>
            </a:extLst>
          </p:cNvPr>
          <p:cNvSpPr>
            <a:spLocks noGrp="1"/>
          </p:cNvSpPr>
          <p:nvPr>
            <p:ph type="sldNum" sz="quarter" idx="12"/>
          </p:nvPr>
        </p:nvSpPr>
        <p:spPr/>
        <p:txBody>
          <a:bodyPr/>
          <a:lstStyle/>
          <a:p>
            <a:fld id="{CC35A3DC-D7E1-9542-A84F-50C19D8DC7C3}" type="slidenum">
              <a:rPr lang="en-US" smtClean="0"/>
              <a:t>‹#›</a:t>
            </a:fld>
            <a:endParaRPr lang="en-US"/>
          </a:p>
        </p:txBody>
      </p:sp>
    </p:spTree>
    <p:extLst>
      <p:ext uri="{BB962C8B-B14F-4D97-AF65-F5344CB8AC3E}">
        <p14:creationId xmlns:p14="http://schemas.microsoft.com/office/powerpoint/2010/main" val="3202104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A04EF-4A49-3B70-A118-9A59559B1729}"/>
              </a:ext>
            </a:extLst>
          </p:cNvPr>
          <p:cNvSpPr>
            <a:spLocks noGrp="1"/>
          </p:cNvSpPr>
          <p:nvPr>
            <p:ph type="title"/>
          </p:nvPr>
        </p:nvSpPr>
        <p:spPr>
          <a:xfrm>
            <a:off x="839788" y="457200"/>
            <a:ext cx="3932237" cy="1600200"/>
          </a:xfrm>
        </p:spPr>
        <p:txBody>
          <a:bodyPr anchor="b"/>
          <a:lstStyle>
            <a:lvl1pPr>
              <a:defRPr sz="3200" b="1" i="0">
                <a:solidFill>
                  <a:srgbClr val="139D52"/>
                </a:solidFill>
                <a:latin typeface="Montserrat SemiBold" pitchFamily="2" charset="77"/>
              </a:defRPr>
            </a:lvl1pPr>
          </a:lstStyle>
          <a:p>
            <a:r>
              <a:rPr lang="en-GB" dirty="0"/>
              <a:t>Click to edit Master title style</a:t>
            </a:r>
            <a:endParaRPr lang="en-US" dirty="0"/>
          </a:p>
        </p:txBody>
      </p:sp>
      <p:sp>
        <p:nvSpPr>
          <p:cNvPr id="3" name="Picture Placeholder 2">
            <a:extLst>
              <a:ext uri="{FF2B5EF4-FFF2-40B4-BE49-F238E27FC236}">
                <a16:creationId xmlns:a16="http://schemas.microsoft.com/office/drawing/2014/main" id="{ADABA375-202A-6594-010C-A27706831BD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5343169-6113-BC9C-3EE5-E2D0AE1A7E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dirty="0"/>
              <a:t>Click to edit Master text styles</a:t>
            </a:r>
          </a:p>
        </p:txBody>
      </p:sp>
      <p:sp>
        <p:nvSpPr>
          <p:cNvPr id="5" name="Date Placeholder 4">
            <a:extLst>
              <a:ext uri="{FF2B5EF4-FFF2-40B4-BE49-F238E27FC236}">
                <a16:creationId xmlns:a16="http://schemas.microsoft.com/office/drawing/2014/main" id="{002258CA-0932-CBDE-6ADC-AFD33C85B617}"/>
              </a:ext>
            </a:extLst>
          </p:cNvPr>
          <p:cNvSpPr>
            <a:spLocks noGrp="1"/>
          </p:cNvSpPr>
          <p:nvPr>
            <p:ph type="dt" sz="half" idx="10"/>
          </p:nvPr>
        </p:nvSpPr>
        <p:spPr/>
        <p:txBody>
          <a:bodyPr/>
          <a:lstStyle/>
          <a:p>
            <a:fld id="{D3A864FB-F4F0-C843-8522-BEB0E5AAF49C}" type="datetimeFigureOut">
              <a:rPr lang="en-US" smtClean="0"/>
              <a:t>5/10/2023</a:t>
            </a:fld>
            <a:endParaRPr lang="en-US"/>
          </a:p>
        </p:txBody>
      </p:sp>
      <p:sp>
        <p:nvSpPr>
          <p:cNvPr id="6" name="Footer Placeholder 5">
            <a:extLst>
              <a:ext uri="{FF2B5EF4-FFF2-40B4-BE49-F238E27FC236}">
                <a16:creationId xmlns:a16="http://schemas.microsoft.com/office/drawing/2014/main" id="{7AA60CBC-5BC0-3C85-4554-EF3D09B8D4C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A4CB41D-12EC-6393-E427-9C8B6B652FC1}"/>
              </a:ext>
            </a:extLst>
          </p:cNvPr>
          <p:cNvSpPr>
            <a:spLocks noGrp="1"/>
          </p:cNvSpPr>
          <p:nvPr>
            <p:ph type="sldNum" sz="quarter" idx="12"/>
          </p:nvPr>
        </p:nvSpPr>
        <p:spPr/>
        <p:txBody>
          <a:bodyPr/>
          <a:lstStyle/>
          <a:p>
            <a:fld id="{CC35A3DC-D7E1-9542-A84F-50C19D8DC7C3}" type="slidenum">
              <a:rPr lang="en-US" smtClean="0"/>
              <a:t>‹#›</a:t>
            </a:fld>
            <a:endParaRPr lang="en-US"/>
          </a:p>
        </p:txBody>
      </p:sp>
    </p:spTree>
    <p:extLst>
      <p:ext uri="{BB962C8B-B14F-4D97-AF65-F5344CB8AC3E}">
        <p14:creationId xmlns:p14="http://schemas.microsoft.com/office/powerpoint/2010/main" val="8880739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66F54A-F244-22E1-7257-D5909538604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z="4400" b="1" dirty="0">
                <a:solidFill>
                  <a:srgbClr val="139D52"/>
                </a:solidFill>
                <a:latin typeface="Montserrat" pitchFamily="2" charset="77"/>
              </a:rPr>
              <a:t>Title To Go Here</a:t>
            </a:r>
            <a:endParaRPr lang="en-US" dirty="0"/>
          </a:p>
        </p:txBody>
      </p:sp>
      <p:sp>
        <p:nvSpPr>
          <p:cNvPr id="3" name="Text Placeholder 2">
            <a:extLst>
              <a:ext uri="{FF2B5EF4-FFF2-40B4-BE49-F238E27FC236}">
                <a16:creationId xmlns:a16="http://schemas.microsoft.com/office/drawing/2014/main" id="{8FBE9D76-77AE-9A70-22D2-4B66287719F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a:extLst>
              <a:ext uri="{FF2B5EF4-FFF2-40B4-BE49-F238E27FC236}">
                <a16:creationId xmlns:a16="http://schemas.microsoft.com/office/drawing/2014/main" id="{FA2F6CCA-068F-DAE3-2F94-994C06D2D5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A864FB-F4F0-C843-8522-BEB0E5AAF49C}" type="datetimeFigureOut">
              <a:rPr lang="en-US" smtClean="0"/>
              <a:t>5/10/2023</a:t>
            </a:fld>
            <a:endParaRPr lang="en-US"/>
          </a:p>
        </p:txBody>
      </p:sp>
      <p:sp>
        <p:nvSpPr>
          <p:cNvPr id="5" name="Footer Placeholder 4">
            <a:extLst>
              <a:ext uri="{FF2B5EF4-FFF2-40B4-BE49-F238E27FC236}">
                <a16:creationId xmlns:a16="http://schemas.microsoft.com/office/drawing/2014/main" id="{62A38DD6-CBCE-D755-8149-65EEB8CB423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94B0087A-87D2-AFE8-7485-ECA86DB2CAD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35A3DC-D7E1-9542-A84F-50C19D8DC7C3}" type="slidenum">
              <a:rPr lang="en-US" smtClean="0"/>
              <a:t>‹#›</a:t>
            </a:fld>
            <a:endParaRPr lang="en-US"/>
          </a:p>
        </p:txBody>
      </p:sp>
    </p:spTree>
    <p:extLst>
      <p:ext uri="{BB962C8B-B14F-4D97-AF65-F5344CB8AC3E}">
        <p14:creationId xmlns:p14="http://schemas.microsoft.com/office/powerpoint/2010/main" val="7845514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ontserra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ontserra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ontserra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ontserra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5.png"/><Relationship Id="rId4" Type="http://schemas.openxmlformats.org/officeDocument/2006/relationships/image" Target="../media/image4.emf"/></Relationships>
</file>

<file path=ppt/slides/_rels/slide11.xml.rels><?xml version="1.0" encoding="UTF-8" standalone="yes"?>
<Relationships xmlns="http://schemas.openxmlformats.org/package/2006/relationships"><Relationship Id="rId8" Type="http://schemas.openxmlformats.org/officeDocument/2006/relationships/hyperlink" Target="https://traconference.eu/abstracts" TargetMode="External"/><Relationship Id="rId3" Type="http://schemas.openxmlformats.org/officeDocument/2006/relationships/image" Target="../media/image3.emf"/><Relationship Id="rId7" Type="http://schemas.openxmlformats.org/officeDocument/2006/relationships/image" Target="../media/image20.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5.png"/><Relationship Id="rId4" Type="http://schemas.openxmlformats.org/officeDocument/2006/relationships/image" Target="../media/image4.emf"/></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7" Type="http://schemas.openxmlformats.org/officeDocument/2006/relationships/image" Target="../media/image22.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5.png"/><Relationship Id="rId4" Type="http://schemas.openxmlformats.org/officeDocument/2006/relationships/image" Target="../media/image4.emf"/></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emf"/></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5.png"/><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png"/><Relationship Id="rId4" Type="http://schemas.openxmlformats.org/officeDocument/2006/relationships/image" Target="../media/image4.emf"/></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5.png"/><Relationship Id="rId4" Type="http://schemas.openxmlformats.org/officeDocument/2006/relationships/image" Target="../media/image4.emf"/></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5.png"/><Relationship Id="rId4" Type="http://schemas.openxmlformats.org/officeDocument/2006/relationships/image" Target="../media/image4.emf"/></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emf"/><Relationship Id="rId7" Type="http://schemas.openxmlformats.org/officeDocument/2006/relationships/image" Target="../media/image13.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5.png"/><Relationship Id="rId10" Type="http://schemas.openxmlformats.org/officeDocument/2006/relationships/image" Target="../media/image16.png"/><Relationship Id="rId4" Type="http://schemas.openxmlformats.org/officeDocument/2006/relationships/image" Target="../media/image4.emf"/><Relationship Id="rId9"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A84A69-33CD-82D8-7000-43D2D3D10026}"/>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0"/>
            <a:ext cx="12180232" cy="6858000"/>
          </a:xfrm>
          <a:prstGeom prst="rect">
            <a:avLst/>
          </a:prstGeom>
        </p:spPr>
      </p:pic>
    </p:spTree>
    <p:extLst>
      <p:ext uri="{BB962C8B-B14F-4D97-AF65-F5344CB8AC3E}">
        <p14:creationId xmlns:p14="http://schemas.microsoft.com/office/powerpoint/2010/main" val="5202139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9DDC50E-C48C-D8B9-636A-B15875844D82}"/>
              </a:ext>
            </a:extLst>
          </p:cNvPr>
          <p:cNvPicPr>
            <a:picLocks noChangeAspect="1"/>
          </p:cNvPicPr>
          <p:nvPr/>
        </p:nvPicPr>
        <p:blipFill rotWithShape="1">
          <a:blip r:embed="rId2"/>
          <a:srcRect l="4504" t="8938" b="6977"/>
          <a:stretch/>
        </p:blipFill>
        <p:spPr>
          <a:xfrm>
            <a:off x="0" y="-1"/>
            <a:ext cx="12192000" cy="6858001"/>
          </a:xfrm>
          <a:prstGeom prst="rect">
            <a:avLst/>
          </a:prstGeom>
        </p:spPr>
      </p:pic>
      <p:pic>
        <p:nvPicPr>
          <p:cNvPr id="3" name="Picture 2">
            <a:extLst>
              <a:ext uri="{FF2B5EF4-FFF2-40B4-BE49-F238E27FC236}">
                <a16:creationId xmlns:a16="http://schemas.microsoft.com/office/drawing/2014/main" id="{5545B46F-BF70-2036-E94F-9944EC3FF693}"/>
              </a:ext>
            </a:extLst>
          </p:cNvPr>
          <p:cNvPicPr>
            <a:picLocks noChangeAspect="1"/>
          </p:cNvPicPr>
          <p:nvPr/>
        </p:nvPicPr>
        <p:blipFill>
          <a:blip r:embed="rId3"/>
          <a:stretch>
            <a:fillRect/>
          </a:stretch>
        </p:blipFill>
        <p:spPr>
          <a:xfrm>
            <a:off x="150147" y="122549"/>
            <a:ext cx="1741302" cy="1299958"/>
          </a:xfrm>
          <a:prstGeom prst="rect">
            <a:avLst/>
          </a:prstGeom>
        </p:spPr>
      </p:pic>
      <p:pic>
        <p:nvPicPr>
          <p:cNvPr id="4" name="Picture 3">
            <a:extLst>
              <a:ext uri="{FF2B5EF4-FFF2-40B4-BE49-F238E27FC236}">
                <a16:creationId xmlns:a16="http://schemas.microsoft.com/office/drawing/2014/main" id="{B2938E95-02B6-6A89-5101-0454C8D47FEA}"/>
              </a:ext>
            </a:extLst>
          </p:cNvPr>
          <p:cNvPicPr>
            <a:picLocks noChangeAspect="1"/>
          </p:cNvPicPr>
          <p:nvPr/>
        </p:nvPicPr>
        <p:blipFill>
          <a:blip r:embed="rId4"/>
          <a:stretch>
            <a:fillRect/>
          </a:stretch>
        </p:blipFill>
        <p:spPr>
          <a:xfrm>
            <a:off x="9363566" y="6300640"/>
            <a:ext cx="342900" cy="342900"/>
          </a:xfrm>
          <a:prstGeom prst="rect">
            <a:avLst/>
          </a:prstGeom>
        </p:spPr>
      </p:pic>
      <p:sp>
        <p:nvSpPr>
          <p:cNvPr id="6" name="TextBox 5">
            <a:extLst>
              <a:ext uri="{FF2B5EF4-FFF2-40B4-BE49-F238E27FC236}">
                <a16:creationId xmlns:a16="http://schemas.microsoft.com/office/drawing/2014/main" id="{54F17525-B56C-7DA2-FF11-D1034C106E20}"/>
              </a:ext>
            </a:extLst>
          </p:cNvPr>
          <p:cNvSpPr txBox="1"/>
          <p:nvPr/>
        </p:nvSpPr>
        <p:spPr>
          <a:xfrm>
            <a:off x="9706466" y="6288267"/>
            <a:ext cx="2846750" cy="367645"/>
          </a:xfrm>
          <a:prstGeom prst="rect">
            <a:avLst/>
          </a:prstGeom>
          <a:noFill/>
        </p:spPr>
        <p:txBody>
          <a:bodyPr wrap="square" rtlCol="0">
            <a:spAutoFit/>
          </a:bodyPr>
          <a:lstStyle/>
          <a:p>
            <a:r>
              <a:rPr lang="en-US" dirty="0" err="1">
                <a:solidFill>
                  <a:srgbClr val="139D52"/>
                </a:solidFill>
                <a:latin typeface="Montserrat" pitchFamily="2" charset="77"/>
              </a:rPr>
              <a:t>traconference.eu</a:t>
            </a:r>
            <a:endParaRPr lang="en-US" dirty="0">
              <a:solidFill>
                <a:srgbClr val="139D52"/>
              </a:solidFill>
              <a:latin typeface="Montserrat" pitchFamily="2" charset="77"/>
            </a:endParaRPr>
          </a:p>
        </p:txBody>
      </p:sp>
      <p:pic>
        <p:nvPicPr>
          <p:cNvPr id="5" name="Picture 4" descr="Text&#10;&#10;Description automatically generated">
            <a:extLst>
              <a:ext uri="{FF2B5EF4-FFF2-40B4-BE49-F238E27FC236}">
                <a16:creationId xmlns:a16="http://schemas.microsoft.com/office/drawing/2014/main" id="{A6EA8752-69E6-5B91-B94C-23F0EA101A9D}"/>
              </a:ext>
            </a:extLst>
          </p:cNvPr>
          <p:cNvPicPr>
            <a:picLocks noChangeAspect="1"/>
          </p:cNvPicPr>
          <p:nvPr/>
        </p:nvPicPr>
        <p:blipFill>
          <a:blip r:embed="rId5"/>
          <a:stretch>
            <a:fillRect/>
          </a:stretch>
        </p:blipFill>
        <p:spPr>
          <a:xfrm>
            <a:off x="150147" y="6160939"/>
            <a:ext cx="3962400" cy="622300"/>
          </a:xfrm>
          <a:prstGeom prst="rect">
            <a:avLst/>
          </a:prstGeom>
        </p:spPr>
      </p:pic>
      <p:pic>
        <p:nvPicPr>
          <p:cNvPr id="7" name="Picture 6">
            <a:extLst>
              <a:ext uri="{FF2B5EF4-FFF2-40B4-BE49-F238E27FC236}">
                <a16:creationId xmlns:a16="http://schemas.microsoft.com/office/drawing/2014/main" id="{178E9F84-6798-B124-1DFA-D185E1013C77}"/>
              </a:ext>
            </a:extLst>
          </p:cNvPr>
          <p:cNvPicPr>
            <a:picLocks noChangeAspect="1"/>
          </p:cNvPicPr>
          <p:nvPr/>
        </p:nvPicPr>
        <p:blipFill>
          <a:blip r:embed="rId6"/>
          <a:stretch>
            <a:fillRect/>
          </a:stretch>
        </p:blipFill>
        <p:spPr>
          <a:xfrm>
            <a:off x="1682373" y="772528"/>
            <a:ext cx="4860348" cy="5217459"/>
          </a:xfrm>
          <a:prstGeom prst="rect">
            <a:avLst/>
          </a:prstGeom>
        </p:spPr>
      </p:pic>
      <p:sp>
        <p:nvSpPr>
          <p:cNvPr id="8" name="TextBox 7">
            <a:extLst>
              <a:ext uri="{FF2B5EF4-FFF2-40B4-BE49-F238E27FC236}">
                <a16:creationId xmlns:a16="http://schemas.microsoft.com/office/drawing/2014/main" id="{44900978-87EC-435C-F0F1-BB8FFF83ACE5}"/>
              </a:ext>
            </a:extLst>
          </p:cNvPr>
          <p:cNvSpPr txBox="1"/>
          <p:nvPr/>
        </p:nvSpPr>
        <p:spPr>
          <a:xfrm>
            <a:off x="7022604" y="1422507"/>
            <a:ext cx="4996688" cy="461665"/>
          </a:xfrm>
          <a:prstGeom prst="rect">
            <a:avLst/>
          </a:prstGeom>
          <a:noFill/>
        </p:spPr>
        <p:txBody>
          <a:bodyPr wrap="square" rtlCol="0">
            <a:spAutoFit/>
          </a:bodyPr>
          <a:lstStyle/>
          <a:p>
            <a:r>
              <a:rPr lang="en-IE" sz="2400" b="1" dirty="0">
                <a:solidFill>
                  <a:srgbClr val="139D52"/>
                </a:solidFill>
                <a:latin typeface="Montserrat" pitchFamily="2" charset="77"/>
              </a:rPr>
              <a:t>Call for Papers</a:t>
            </a:r>
            <a:endParaRPr lang="en-BE" sz="2400" b="1" dirty="0">
              <a:solidFill>
                <a:srgbClr val="139D52"/>
              </a:solidFill>
              <a:latin typeface="Montserrat" pitchFamily="2" charset="77"/>
            </a:endParaRPr>
          </a:p>
        </p:txBody>
      </p:sp>
      <p:sp>
        <p:nvSpPr>
          <p:cNvPr id="10" name="TextBox 9">
            <a:extLst>
              <a:ext uri="{FF2B5EF4-FFF2-40B4-BE49-F238E27FC236}">
                <a16:creationId xmlns:a16="http://schemas.microsoft.com/office/drawing/2014/main" id="{B1827714-2D9F-C64A-C6A1-292630E985F7}"/>
              </a:ext>
            </a:extLst>
          </p:cNvPr>
          <p:cNvSpPr txBox="1"/>
          <p:nvPr/>
        </p:nvSpPr>
        <p:spPr>
          <a:xfrm>
            <a:off x="6795876" y="2428725"/>
            <a:ext cx="4996688" cy="2000548"/>
          </a:xfrm>
          <a:prstGeom prst="rect">
            <a:avLst/>
          </a:prstGeom>
          <a:noFill/>
        </p:spPr>
        <p:txBody>
          <a:bodyPr wrap="square">
            <a:spAutoFit/>
          </a:bodyPr>
          <a:lstStyle/>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IE" sz="40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 </a:t>
            </a:r>
            <a:r>
              <a:rPr kumimoji="0" lang="en-IE"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Launched on February 7</a:t>
            </a:r>
            <a:r>
              <a:rPr kumimoji="0" lang="en-IE" b="0" i="0" u="none" strike="noStrike" kern="1200" cap="none" spc="0" normalizeH="0" baseline="30000" noProof="0" dirty="0">
                <a:ln>
                  <a:noFill/>
                </a:ln>
                <a:solidFill>
                  <a:prstClr val="black"/>
                </a:solidFill>
                <a:effectLst/>
                <a:uLnTx/>
                <a:uFillTx/>
                <a:latin typeface="Verdana" panose="020B0604030504040204" pitchFamily="34" charset="0"/>
                <a:ea typeface="Verdana" panose="020B0604030504040204" pitchFamily="34" charset="0"/>
                <a:cs typeface="+mn-cs"/>
              </a:rPr>
              <a:t>t</a:t>
            </a:r>
            <a:r>
              <a:rPr kumimoji="0" lang="en-BE" b="0" i="0" u="none" strike="noStrike" kern="1200" cap="none" spc="0" normalizeH="0" baseline="30000" noProof="0" dirty="0">
                <a:ln>
                  <a:noFill/>
                </a:ln>
                <a:solidFill>
                  <a:prstClr val="black"/>
                </a:solidFill>
                <a:effectLst/>
                <a:uLnTx/>
                <a:uFillTx/>
                <a:latin typeface="Verdana" panose="020B0604030504040204" pitchFamily="34" charset="0"/>
                <a:ea typeface="Verdana" panose="020B0604030504040204" pitchFamily="34" charset="0"/>
                <a:cs typeface="+mn-cs"/>
              </a:rPr>
              <a:t> </a:t>
            </a:r>
            <a:r>
              <a:rPr kumimoji="0" lang="en-IE" b="0" i="0" u="none" strike="noStrike" kern="1200" cap="none" spc="0" normalizeH="0" baseline="30000" noProof="0" dirty="0">
                <a:ln>
                  <a:noFill/>
                </a:ln>
                <a:solidFill>
                  <a:prstClr val="black"/>
                </a:solidFill>
                <a:effectLst/>
                <a:uLnTx/>
                <a:uFillTx/>
                <a:latin typeface="Verdana" panose="020B0604030504040204" pitchFamily="34" charset="0"/>
                <a:ea typeface="Verdana" panose="020B0604030504040204" pitchFamily="34" charset="0"/>
                <a:cs typeface="+mn-cs"/>
              </a:rPr>
              <a:t>h</a:t>
            </a:r>
          </a:p>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IE"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 </a:t>
            </a:r>
            <a:r>
              <a:rPr kumimoji="0" lang="en-IE"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Abstracts due </a:t>
            </a:r>
            <a:r>
              <a:rPr kumimoji="0" lang="en-BE" b="1" i="0" u="none" strike="noStrike" kern="1200" cap="none" spc="0" normalizeH="0" baseline="0" noProof="0">
                <a:ln>
                  <a:noFill/>
                </a:ln>
                <a:solidFill>
                  <a:prstClr val="black"/>
                </a:solidFill>
                <a:effectLst/>
                <a:uLnTx/>
                <a:uFillTx/>
                <a:latin typeface="Verdana" panose="020B0604030504040204" pitchFamily="34" charset="0"/>
                <a:ea typeface="Verdana" panose="020B0604030504040204" pitchFamily="34" charset="0"/>
                <a:cs typeface="+mn-cs"/>
              </a:rPr>
              <a:t>May</a:t>
            </a:r>
            <a:r>
              <a:rPr kumimoji="0" lang="en-IE" b="1" i="0" u="none" strike="noStrike" kern="1200" cap="none" spc="0" normalizeH="0" baseline="0" noProof="0">
                <a:ln>
                  <a:noFill/>
                </a:ln>
                <a:solidFill>
                  <a:prstClr val="black"/>
                </a:solidFill>
                <a:effectLst/>
                <a:uLnTx/>
                <a:uFillTx/>
                <a:latin typeface="Verdana" panose="020B0604030504040204" pitchFamily="34" charset="0"/>
                <a:ea typeface="Verdana" panose="020B0604030504040204" pitchFamily="34" charset="0"/>
                <a:cs typeface="+mn-cs"/>
              </a:rPr>
              <a:t> </a:t>
            </a:r>
            <a:r>
              <a:rPr kumimoji="0" lang="en-BE"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29 </a:t>
            </a:r>
            <a:r>
              <a:rPr kumimoji="0" lang="en-IE" b="1" i="0" u="none" strike="noStrike" kern="1200" cap="none" spc="0" normalizeH="0" baseline="30000" noProof="0" dirty="0" err="1">
                <a:ln>
                  <a:noFill/>
                </a:ln>
                <a:solidFill>
                  <a:prstClr val="black"/>
                </a:solidFill>
                <a:effectLst/>
                <a:uLnTx/>
                <a:uFillTx/>
                <a:latin typeface="Verdana" panose="020B0604030504040204" pitchFamily="34" charset="0"/>
                <a:ea typeface="Verdana" panose="020B0604030504040204" pitchFamily="34" charset="0"/>
                <a:cs typeface="+mn-cs"/>
              </a:rPr>
              <a:t>th</a:t>
            </a:r>
            <a:r>
              <a:rPr kumimoji="0" lang="en-IE"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 </a:t>
            </a:r>
          </a:p>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IE"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 Papers due on Sept 14</a:t>
            </a:r>
            <a:r>
              <a:rPr kumimoji="0" lang="en-BE"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 </a:t>
            </a:r>
            <a:r>
              <a:rPr kumimoji="0" lang="en-IE" b="0" i="0" u="none" strike="noStrike" kern="1200" cap="none" spc="0" normalizeH="0" baseline="30000" noProof="0" dirty="0" err="1">
                <a:ln>
                  <a:noFill/>
                </a:ln>
                <a:solidFill>
                  <a:prstClr val="black"/>
                </a:solidFill>
                <a:effectLst/>
                <a:uLnTx/>
                <a:uFillTx/>
                <a:latin typeface="Verdana" panose="020B0604030504040204" pitchFamily="34" charset="0"/>
                <a:ea typeface="Verdana" panose="020B0604030504040204" pitchFamily="34" charset="0"/>
                <a:cs typeface="+mn-cs"/>
              </a:rPr>
              <a:t>th</a:t>
            </a:r>
            <a:r>
              <a:rPr kumimoji="0" lang="en-IE"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 </a:t>
            </a:r>
          </a:p>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IE"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 Options for full papers / short papers</a:t>
            </a:r>
          </a:p>
        </p:txBody>
      </p:sp>
    </p:spTree>
    <p:extLst>
      <p:ext uri="{BB962C8B-B14F-4D97-AF65-F5344CB8AC3E}">
        <p14:creationId xmlns:p14="http://schemas.microsoft.com/office/powerpoint/2010/main" val="21381301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9DDC50E-C48C-D8B9-636A-B15875844D82}"/>
              </a:ext>
            </a:extLst>
          </p:cNvPr>
          <p:cNvPicPr>
            <a:picLocks noChangeAspect="1"/>
          </p:cNvPicPr>
          <p:nvPr/>
        </p:nvPicPr>
        <p:blipFill rotWithShape="1">
          <a:blip r:embed="rId2"/>
          <a:srcRect l="4504" t="8938" b="6977"/>
          <a:stretch/>
        </p:blipFill>
        <p:spPr>
          <a:xfrm>
            <a:off x="0" y="-1"/>
            <a:ext cx="12192000" cy="6858001"/>
          </a:xfrm>
          <a:prstGeom prst="rect">
            <a:avLst/>
          </a:prstGeom>
        </p:spPr>
      </p:pic>
      <p:pic>
        <p:nvPicPr>
          <p:cNvPr id="3" name="Picture 2">
            <a:extLst>
              <a:ext uri="{FF2B5EF4-FFF2-40B4-BE49-F238E27FC236}">
                <a16:creationId xmlns:a16="http://schemas.microsoft.com/office/drawing/2014/main" id="{5545B46F-BF70-2036-E94F-9944EC3FF693}"/>
              </a:ext>
            </a:extLst>
          </p:cNvPr>
          <p:cNvPicPr>
            <a:picLocks noChangeAspect="1"/>
          </p:cNvPicPr>
          <p:nvPr/>
        </p:nvPicPr>
        <p:blipFill>
          <a:blip r:embed="rId3"/>
          <a:stretch>
            <a:fillRect/>
          </a:stretch>
        </p:blipFill>
        <p:spPr>
          <a:xfrm>
            <a:off x="150147" y="122549"/>
            <a:ext cx="1741302" cy="1299958"/>
          </a:xfrm>
          <a:prstGeom prst="rect">
            <a:avLst/>
          </a:prstGeom>
        </p:spPr>
      </p:pic>
      <p:pic>
        <p:nvPicPr>
          <p:cNvPr id="4" name="Picture 3">
            <a:extLst>
              <a:ext uri="{FF2B5EF4-FFF2-40B4-BE49-F238E27FC236}">
                <a16:creationId xmlns:a16="http://schemas.microsoft.com/office/drawing/2014/main" id="{B2938E95-02B6-6A89-5101-0454C8D47FEA}"/>
              </a:ext>
            </a:extLst>
          </p:cNvPr>
          <p:cNvPicPr>
            <a:picLocks noChangeAspect="1"/>
          </p:cNvPicPr>
          <p:nvPr/>
        </p:nvPicPr>
        <p:blipFill>
          <a:blip r:embed="rId4"/>
          <a:stretch>
            <a:fillRect/>
          </a:stretch>
        </p:blipFill>
        <p:spPr>
          <a:xfrm>
            <a:off x="9363566" y="6300640"/>
            <a:ext cx="342900" cy="342900"/>
          </a:xfrm>
          <a:prstGeom prst="rect">
            <a:avLst/>
          </a:prstGeom>
        </p:spPr>
      </p:pic>
      <p:sp>
        <p:nvSpPr>
          <p:cNvPr id="6" name="TextBox 5">
            <a:extLst>
              <a:ext uri="{FF2B5EF4-FFF2-40B4-BE49-F238E27FC236}">
                <a16:creationId xmlns:a16="http://schemas.microsoft.com/office/drawing/2014/main" id="{54F17525-B56C-7DA2-FF11-D1034C106E20}"/>
              </a:ext>
            </a:extLst>
          </p:cNvPr>
          <p:cNvSpPr txBox="1"/>
          <p:nvPr/>
        </p:nvSpPr>
        <p:spPr>
          <a:xfrm>
            <a:off x="9706466" y="6288267"/>
            <a:ext cx="2846750" cy="367645"/>
          </a:xfrm>
          <a:prstGeom prst="rect">
            <a:avLst/>
          </a:prstGeom>
          <a:noFill/>
        </p:spPr>
        <p:txBody>
          <a:bodyPr wrap="square" rtlCol="0">
            <a:spAutoFit/>
          </a:bodyPr>
          <a:lstStyle/>
          <a:p>
            <a:r>
              <a:rPr lang="en-US" dirty="0" err="1">
                <a:solidFill>
                  <a:srgbClr val="139D52"/>
                </a:solidFill>
                <a:latin typeface="Montserrat" pitchFamily="2" charset="77"/>
              </a:rPr>
              <a:t>traconference.eu</a:t>
            </a:r>
            <a:endParaRPr lang="en-US" dirty="0">
              <a:solidFill>
                <a:srgbClr val="139D52"/>
              </a:solidFill>
              <a:latin typeface="Montserrat" pitchFamily="2" charset="77"/>
            </a:endParaRPr>
          </a:p>
        </p:txBody>
      </p:sp>
      <p:pic>
        <p:nvPicPr>
          <p:cNvPr id="5" name="Picture 4" descr="Text&#10;&#10;Description automatically generated">
            <a:extLst>
              <a:ext uri="{FF2B5EF4-FFF2-40B4-BE49-F238E27FC236}">
                <a16:creationId xmlns:a16="http://schemas.microsoft.com/office/drawing/2014/main" id="{A6EA8752-69E6-5B91-B94C-23F0EA101A9D}"/>
              </a:ext>
            </a:extLst>
          </p:cNvPr>
          <p:cNvPicPr>
            <a:picLocks noChangeAspect="1"/>
          </p:cNvPicPr>
          <p:nvPr/>
        </p:nvPicPr>
        <p:blipFill>
          <a:blip r:embed="rId5"/>
          <a:stretch>
            <a:fillRect/>
          </a:stretch>
        </p:blipFill>
        <p:spPr>
          <a:xfrm>
            <a:off x="150147" y="6160939"/>
            <a:ext cx="3962400" cy="622300"/>
          </a:xfrm>
          <a:prstGeom prst="rect">
            <a:avLst/>
          </a:prstGeom>
        </p:spPr>
      </p:pic>
      <p:pic>
        <p:nvPicPr>
          <p:cNvPr id="7" name="Picture 6">
            <a:extLst>
              <a:ext uri="{FF2B5EF4-FFF2-40B4-BE49-F238E27FC236}">
                <a16:creationId xmlns:a16="http://schemas.microsoft.com/office/drawing/2014/main" id="{FB7E8435-88E6-67A8-10C4-8B8E3270323F}"/>
              </a:ext>
            </a:extLst>
          </p:cNvPr>
          <p:cNvPicPr>
            <a:picLocks noChangeAspect="1"/>
          </p:cNvPicPr>
          <p:nvPr/>
        </p:nvPicPr>
        <p:blipFill>
          <a:blip r:embed="rId6"/>
          <a:stretch>
            <a:fillRect/>
          </a:stretch>
        </p:blipFill>
        <p:spPr>
          <a:xfrm>
            <a:off x="2041597" y="838264"/>
            <a:ext cx="9164286" cy="5249014"/>
          </a:xfrm>
          <a:prstGeom prst="rect">
            <a:avLst/>
          </a:prstGeom>
        </p:spPr>
      </p:pic>
      <p:pic>
        <p:nvPicPr>
          <p:cNvPr id="8" name="Picture 7">
            <a:extLst>
              <a:ext uri="{FF2B5EF4-FFF2-40B4-BE49-F238E27FC236}">
                <a16:creationId xmlns:a16="http://schemas.microsoft.com/office/drawing/2014/main" id="{6BF0F922-D646-EFA4-FA6A-DB5282FFA8E5}"/>
              </a:ext>
            </a:extLst>
          </p:cNvPr>
          <p:cNvPicPr>
            <a:picLocks noChangeAspect="1"/>
          </p:cNvPicPr>
          <p:nvPr/>
        </p:nvPicPr>
        <p:blipFill>
          <a:blip r:embed="rId7"/>
          <a:stretch>
            <a:fillRect/>
          </a:stretch>
        </p:blipFill>
        <p:spPr>
          <a:xfrm>
            <a:off x="6866964" y="2980700"/>
            <a:ext cx="4011409" cy="712759"/>
          </a:xfrm>
          <a:prstGeom prst="rect">
            <a:avLst/>
          </a:prstGeom>
        </p:spPr>
      </p:pic>
      <p:sp>
        <p:nvSpPr>
          <p:cNvPr id="10" name="TextBox 9">
            <a:extLst>
              <a:ext uri="{FF2B5EF4-FFF2-40B4-BE49-F238E27FC236}">
                <a16:creationId xmlns:a16="http://schemas.microsoft.com/office/drawing/2014/main" id="{172F0179-D4CE-2D0C-41F4-103C1EF0162E}"/>
              </a:ext>
            </a:extLst>
          </p:cNvPr>
          <p:cNvSpPr txBox="1"/>
          <p:nvPr/>
        </p:nvSpPr>
        <p:spPr>
          <a:xfrm>
            <a:off x="4307857" y="186771"/>
            <a:ext cx="8128000" cy="400110"/>
          </a:xfrm>
          <a:prstGeom prst="rect">
            <a:avLst/>
          </a:prstGeom>
          <a:noFill/>
        </p:spPr>
        <p:txBody>
          <a:bodyPr wrap="square" rtlCol="0">
            <a:spAutoFit/>
          </a:bodyPr>
          <a:lstStyle/>
          <a:p>
            <a:r>
              <a:rPr lang="fr-BE" sz="2000" b="1" dirty="0">
                <a:solidFill>
                  <a:srgbClr val="28AF73"/>
                </a:solidFill>
                <a:latin typeface="Calibri" panose="020F0502020204030204" pitchFamily="34" charset="0"/>
                <a:ea typeface="Calibri" panose="020F050202020403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https://traconference.eu/abstracts</a:t>
            </a:r>
            <a:endParaRPr lang="en-BE" sz="2000" b="1" dirty="0">
              <a:solidFill>
                <a:srgbClr val="28AF73"/>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672724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9DDC50E-C48C-D8B9-636A-B15875844D82}"/>
              </a:ext>
            </a:extLst>
          </p:cNvPr>
          <p:cNvPicPr>
            <a:picLocks noChangeAspect="1"/>
          </p:cNvPicPr>
          <p:nvPr/>
        </p:nvPicPr>
        <p:blipFill rotWithShape="1">
          <a:blip r:embed="rId2"/>
          <a:srcRect l="4504" t="8938" b="6977"/>
          <a:stretch/>
        </p:blipFill>
        <p:spPr>
          <a:xfrm>
            <a:off x="0" y="0"/>
            <a:ext cx="12192000" cy="6858001"/>
          </a:xfrm>
          <a:prstGeom prst="rect">
            <a:avLst/>
          </a:prstGeom>
        </p:spPr>
      </p:pic>
      <p:pic>
        <p:nvPicPr>
          <p:cNvPr id="3" name="Picture 2">
            <a:extLst>
              <a:ext uri="{FF2B5EF4-FFF2-40B4-BE49-F238E27FC236}">
                <a16:creationId xmlns:a16="http://schemas.microsoft.com/office/drawing/2014/main" id="{5545B46F-BF70-2036-E94F-9944EC3FF693}"/>
              </a:ext>
            </a:extLst>
          </p:cNvPr>
          <p:cNvPicPr>
            <a:picLocks noChangeAspect="1"/>
          </p:cNvPicPr>
          <p:nvPr/>
        </p:nvPicPr>
        <p:blipFill>
          <a:blip r:embed="rId3"/>
          <a:stretch>
            <a:fillRect/>
          </a:stretch>
        </p:blipFill>
        <p:spPr>
          <a:xfrm>
            <a:off x="257723" y="219368"/>
            <a:ext cx="2477366" cy="1849462"/>
          </a:xfrm>
          <a:prstGeom prst="rect">
            <a:avLst/>
          </a:prstGeom>
        </p:spPr>
      </p:pic>
      <p:pic>
        <p:nvPicPr>
          <p:cNvPr id="4" name="Picture 3">
            <a:extLst>
              <a:ext uri="{FF2B5EF4-FFF2-40B4-BE49-F238E27FC236}">
                <a16:creationId xmlns:a16="http://schemas.microsoft.com/office/drawing/2014/main" id="{B2938E95-02B6-6A89-5101-0454C8D47FEA}"/>
              </a:ext>
            </a:extLst>
          </p:cNvPr>
          <p:cNvPicPr>
            <a:picLocks noChangeAspect="1"/>
          </p:cNvPicPr>
          <p:nvPr/>
        </p:nvPicPr>
        <p:blipFill>
          <a:blip r:embed="rId4"/>
          <a:stretch>
            <a:fillRect/>
          </a:stretch>
        </p:blipFill>
        <p:spPr>
          <a:xfrm>
            <a:off x="9363566" y="6300640"/>
            <a:ext cx="342900" cy="342900"/>
          </a:xfrm>
          <a:prstGeom prst="rect">
            <a:avLst/>
          </a:prstGeom>
        </p:spPr>
      </p:pic>
      <p:sp>
        <p:nvSpPr>
          <p:cNvPr id="6" name="TextBox 5">
            <a:extLst>
              <a:ext uri="{FF2B5EF4-FFF2-40B4-BE49-F238E27FC236}">
                <a16:creationId xmlns:a16="http://schemas.microsoft.com/office/drawing/2014/main" id="{54F17525-B56C-7DA2-FF11-D1034C106E20}"/>
              </a:ext>
            </a:extLst>
          </p:cNvPr>
          <p:cNvSpPr txBox="1"/>
          <p:nvPr/>
        </p:nvSpPr>
        <p:spPr>
          <a:xfrm>
            <a:off x="9706466" y="6288267"/>
            <a:ext cx="2846750" cy="367645"/>
          </a:xfrm>
          <a:prstGeom prst="rect">
            <a:avLst/>
          </a:prstGeom>
          <a:noFill/>
        </p:spPr>
        <p:txBody>
          <a:bodyPr wrap="square" rtlCol="0">
            <a:spAutoFit/>
          </a:bodyPr>
          <a:lstStyle/>
          <a:p>
            <a:r>
              <a:rPr lang="en-US" dirty="0" err="1">
                <a:solidFill>
                  <a:srgbClr val="139D52"/>
                </a:solidFill>
                <a:latin typeface="Montserrat" pitchFamily="2" charset="77"/>
              </a:rPr>
              <a:t>traconference.eu</a:t>
            </a:r>
            <a:endParaRPr lang="en-US" dirty="0">
              <a:solidFill>
                <a:srgbClr val="139D52"/>
              </a:solidFill>
              <a:latin typeface="Montserrat" pitchFamily="2" charset="77"/>
            </a:endParaRPr>
          </a:p>
        </p:txBody>
      </p:sp>
      <p:pic>
        <p:nvPicPr>
          <p:cNvPr id="5" name="Picture 4" descr="Text&#10;&#10;Description automatically generated">
            <a:extLst>
              <a:ext uri="{FF2B5EF4-FFF2-40B4-BE49-F238E27FC236}">
                <a16:creationId xmlns:a16="http://schemas.microsoft.com/office/drawing/2014/main" id="{A6EA8752-69E6-5B91-B94C-23F0EA101A9D}"/>
              </a:ext>
            </a:extLst>
          </p:cNvPr>
          <p:cNvPicPr>
            <a:picLocks noChangeAspect="1"/>
          </p:cNvPicPr>
          <p:nvPr/>
        </p:nvPicPr>
        <p:blipFill>
          <a:blip r:embed="rId5"/>
          <a:stretch>
            <a:fillRect/>
          </a:stretch>
        </p:blipFill>
        <p:spPr>
          <a:xfrm>
            <a:off x="150147" y="6160939"/>
            <a:ext cx="3962400" cy="622300"/>
          </a:xfrm>
          <a:prstGeom prst="rect">
            <a:avLst/>
          </a:prstGeom>
        </p:spPr>
      </p:pic>
      <p:pic>
        <p:nvPicPr>
          <p:cNvPr id="11" name="Picture 10">
            <a:extLst>
              <a:ext uri="{FF2B5EF4-FFF2-40B4-BE49-F238E27FC236}">
                <a16:creationId xmlns:a16="http://schemas.microsoft.com/office/drawing/2014/main" id="{A65680E1-DDB5-1D8E-876A-7C6BA0231807}"/>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1252444" y="1972011"/>
            <a:ext cx="5168900" cy="6743700"/>
          </a:xfrm>
          <a:prstGeom prst="rect">
            <a:avLst/>
          </a:prstGeom>
        </p:spPr>
      </p:pic>
      <p:pic>
        <p:nvPicPr>
          <p:cNvPr id="13" name="Picture 12" descr="Qr code&#10;&#10;Description automatically generated">
            <a:extLst>
              <a:ext uri="{FF2B5EF4-FFF2-40B4-BE49-F238E27FC236}">
                <a16:creationId xmlns:a16="http://schemas.microsoft.com/office/drawing/2014/main" id="{2E245AA7-E891-8871-36D3-790B645770F8}"/>
              </a:ext>
            </a:extLst>
          </p:cNvPr>
          <p:cNvPicPr>
            <a:picLocks noChangeAspect="1"/>
          </p:cNvPicPr>
          <p:nvPr/>
        </p:nvPicPr>
        <p:blipFill>
          <a:blip r:embed="rId7"/>
          <a:stretch>
            <a:fillRect/>
          </a:stretch>
        </p:blipFill>
        <p:spPr>
          <a:xfrm>
            <a:off x="6669152" y="1972011"/>
            <a:ext cx="3048000" cy="3048000"/>
          </a:xfrm>
          <a:prstGeom prst="rect">
            <a:avLst/>
          </a:prstGeom>
        </p:spPr>
      </p:pic>
    </p:spTree>
    <p:extLst>
      <p:ext uri="{BB962C8B-B14F-4D97-AF65-F5344CB8AC3E}">
        <p14:creationId xmlns:p14="http://schemas.microsoft.com/office/powerpoint/2010/main" val="2780961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9DDC50E-C48C-D8B9-636A-B15875844D82}"/>
              </a:ext>
            </a:extLst>
          </p:cNvPr>
          <p:cNvPicPr>
            <a:picLocks noChangeAspect="1"/>
          </p:cNvPicPr>
          <p:nvPr/>
        </p:nvPicPr>
        <p:blipFill rotWithShape="1">
          <a:blip r:embed="rId2"/>
          <a:srcRect l="4504" t="8938" b="6977"/>
          <a:stretch/>
        </p:blipFill>
        <p:spPr>
          <a:xfrm>
            <a:off x="0" y="-1"/>
            <a:ext cx="12192000" cy="6858001"/>
          </a:xfrm>
          <a:prstGeom prst="rect">
            <a:avLst/>
          </a:prstGeom>
        </p:spPr>
      </p:pic>
      <p:pic>
        <p:nvPicPr>
          <p:cNvPr id="3" name="Picture 2">
            <a:extLst>
              <a:ext uri="{FF2B5EF4-FFF2-40B4-BE49-F238E27FC236}">
                <a16:creationId xmlns:a16="http://schemas.microsoft.com/office/drawing/2014/main" id="{5545B46F-BF70-2036-E94F-9944EC3FF693}"/>
              </a:ext>
            </a:extLst>
          </p:cNvPr>
          <p:cNvPicPr>
            <a:picLocks noChangeAspect="1"/>
          </p:cNvPicPr>
          <p:nvPr/>
        </p:nvPicPr>
        <p:blipFill>
          <a:blip r:embed="rId3"/>
          <a:stretch>
            <a:fillRect/>
          </a:stretch>
        </p:blipFill>
        <p:spPr>
          <a:xfrm>
            <a:off x="150147" y="122549"/>
            <a:ext cx="1741302" cy="1299958"/>
          </a:xfrm>
          <a:prstGeom prst="rect">
            <a:avLst/>
          </a:prstGeom>
        </p:spPr>
      </p:pic>
      <p:pic>
        <p:nvPicPr>
          <p:cNvPr id="4" name="Picture 3">
            <a:extLst>
              <a:ext uri="{FF2B5EF4-FFF2-40B4-BE49-F238E27FC236}">
                <a16:creationId xmlns:a16="http://schemas.microsoft.com/office/drawing/2014/main" id="{B2938E95-02B6-6A89-5101-0454C8D47FEA}"/>
              </a:ext>
            </a:extLst>
          </p:cNvPr>
          <p:cNvPicPr>
            <a:picLocks noChangeAspect="1"/>
          </p:cNvPicPr>
          <p:nvPr/>
        </p:nvPicPr>
        <p:blipFill>
          <a:blip r:embed="rId4"/>
          <a:stretch>
            <a:fillRect/>
          </a:stretch>
        </p:blipFill>
        <p:spPr>
          <a:xfrm>
            <a:off x="9363566" y="6300640"/>
            <a:ext cx="342900" cy="342900"/>
          </a:xfrm>
          <a:prstGeom prst="rect">
            <a:avLst/>
          </a:prstGeom>
        </p:spPr>
      </p:pic>
      <p:sp>
        <p:nvSpPr>
          <p:cNvPr id="6" name="TextBox 5">
            <a:extLst>
              <a:ext uri="{FF2B5EF4-FFF2-40B4-BE49-F238E27FC236}">
                <a16:creationId xmlns:a16="http://schemas.microsoft.com/office/drawing/2014/main" id="{54F17525-B56C-7DA2-FF11-D1034C106E20}"/>
              </a:ext>
            </a:extLst>
          </p:cNvPr>
          <p:cNvSpPr txBox="1"/>
          <p:nvPr/>
        </p:nvSpPr>
        <p:spPr>
          <a:xfrm>
            <a:off x="9706466" y="6288267"/>
            <a:ext cx="2846750" cy="367645"/>
          </a:xfrm>
          <a:prstGeom prst="rect">
            <a:avLst/>
          </a:prstGeom>
          <a:noFill/>
        </p:spPr>
        <p:txBody>
          <a:bodyPr wrap="square" rtlCol="0">
            <a:spAutoFit/>
          </a:bodyPr>
          <a:lstStyle/>
          <a:p>
            <a:r>
              <a:rPr lang="en-US" dirty="0" err="1">
                <a:solidFill>
                  <a:srgbClr val="139D52"/>
                </a:solidFill>
                <a:latin typeface="Montserrat" pitchFamily="2" charset="77"/>
              </a:rPr>
              <a:t>traconference.eu</a:t>
            </a:r>
            <a:endParaRPr lang="en-US" dirty="0">
              <a:solidFill>
                <a:srgbClr val="139D52"/>
              </a:solidFill>
              <a:latin typeface="Montserrat" pitchFamily="2" charset="77"/>
            </a:endParaRPr>
          </a:p>
        </p:txBody>
      </p:sp>
      <p:pic>
        <p:nvPicPr>
          <p:cNvPr id="5" name="Picture 4" descr="Text&#10;&#10;Description automatically generated">
            <a:extLst>
              <a:ext uri="{FF2B5EF4-FFF2-40B4-BE49-F238E27FC236}">
                <a16:creationId xmlns:a16="http://schemas.microsoft.com/office/drawing/2014/main" id="{A6EA8752-69E6-5B91-B94C-23F0EA101A9D}"/>
              </a:ext>
            </a:extLst>
          </p:cNvPr>
          <p:cNvPicPr>
            <a:picLocks noChangeAspect="1"/>
          </p:cNvPicPr>
          <p:nvPr/>
        </p:nvPicPr>
        <p:blipFill>
          <a:blip r:embed="rId5"/>
          <a:stretch>
            <a:fillRect/>
          </a:stretch>
        </p:blipFill>
        <p:spPr>
          <a:xfrm>
            <a:off x="150147" y="6160939"/>
            <a:ext cx="3962400" cy="622300"/>
          </a:xfrm>
          <a:prstGeom prst="rect">
            <a:avLst/>
          </a:prstGeom>
        </p:spPr>
      </p:pic>
      <p:pic>
        <p:nvPicPr>
          <p:cNvPr id="8" name="Picture 7">
            <a:extLst>
              <a:ext uri="{FF2B5EF4-FFF2-40B4-BE49-F238E27FC236}">
                <a16:creationId xmlns:a16="http://schemas.microsoft.com/office/drawing/2014/main" id="{C7795CC2-9942-B7F4-264C-FF5173F654D8}"/>
              </a:ext>
            </a:extLst>
          </p:cNvPr>
          <p:cNvPicPr>
            <a:picLocks noChangeAspect="1"/>
          </p:cNvPicPr>
          <p:nvPr/>
        </p:nvPicPr>
        <p:blipFill>
          <a:blip r:embed="rId6"/>
          <a:stretch>
            <a:fillRect/>
          </a:stretch>
        </p:blipFill>
        <p:spPr>
          <a:xfrm>
            <a:off x="2509068" y="496177"/>
            <a:ext cx="8203755" cy="5168585"/>
          </a:xfrm>
          <a:prstGeom prst="rect">
            <a:avLst/>
          </a:prstGeom>
        </p:spPr>
      </p:pic>
    </p:spTree>
    <p:extLst>
      <p:ext uri="{BB962C8B-B14F-4D97-AF65-F5344CB8AC3E}">
        <p14:creationId xmlns:p14="http://schemas.microsoft.com/office/powerpoint/2010/main" val="33349673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9DDC50E-C48C-D8B9-636A-B15875844D82}"/>
              </a:ext>
            </a:extLst>
          </p:cNvPr>
          <p:cNvPicPr>
            <a:picLocks noChangeAspect="1"/>
          </p:cNvPicPr>
          <p:nvPr/>
        </p:nvPicPr>
        <p:blipFill rotWithShape="1">
          <a:blip r:embed="rId2"/>
          <a:srcRect l="4504" t="8938" b="6977"/>
          <a:stretch/>
        </p:blipFill>
        <p:spPr>
          <a:xfrm>
            <a:off x="0" y="-1"/>
            <a:ext cx="12192000" cy="6858001"/>
          </a:xfrm>
          <a:prstGeom prst="rect">
            <a:avLst/>
          </a:prstGeom>
        </p:spPr>
      </p:pic>
      <p:pic>
        <p:nvPicPr>
          <p:cNvPr id="3" name="Picture 2">
            <a:extLst>
              <a:ext uri="{FF2B5EF4-FFF2-40B4-BE49-F238E27FC236}">
                <a16:creationId xmlns:a16="http://schemas.microsoft.com/office/drawing/2014/main" id="{5545B46F-BF70-2036-E94F-9944EC3FF693}"/>
              </a:ext>
            </a:extLst>
          </p:cNvPr>
          <p:cNvPicPr>
            <a:picLocks noChangeAspect="1"/>
          </p:cNvPicPr>
          <p:nvPr/>
        </p:nvPicPr>
        <p:blipFill>
          <a:blip r:embed="rId3"/>
          <a:stretch>
            <a:fillRect/>
          </a:stretch>
        </p:blipFill>
        <p:spPr>
          <a:xfrm>
            <a:off x="150147" y="122549"/>
            <a:ext cx="1741302" cy="1299958"/>
          </a:xfrm>
          <a:prstGeom prst="rect">
            <a:avLst/>
          </a:prstGeom>
        </p:spPr>
      </p:pic>
      <p:pic>
        <p:nvPicPr>
          <p:cNvPr id="4" name="Picture 3">
            <a:extLst>
              <a:ext uri="{FF2B5EF4-FFF2-40B4-BE49-F238E27FC236}">
                <a16:creationId xmlns:a16="http://schemas.microsoft.com/office/drawing/2014/main" id="{B2938E95-02B6-6A89-5101-0454C8D47FEA}"/>
              </a:ext>
            </a:extLst>
          </p:cNvPr>
          <p:cNvPicPr>
            <a:picLocks noChangeAspect="1"/>
          </p:cNvPicPr>
          <p:nvPr/>
        </p:nvPicPr>
        <p:blipFill>
          <a:blip r:embed="rId4"/>
          <a:stretch>
            <a:fillRect/>
          </a:stretch>
        </p:blipFill>
        <p:spPr>
          <a:xfrm>
            <a:off x="9363566" y="6300640"/>
            <a:ext cx="342900" cy="342900"/>
          </a:xfrm>
          <a:prstGeom prst="rect">
            <a:avLst/>
          </a:prstGeom>
        </p:spPr>
      </p:pic>
      <p:sp>
        <p:nvSpPr>
          <p:cNvPr id="6" name="TextBox 5">
            <a:extLst>
              <a:ext uri="{FF2B5EF4-FFF2-40B4-BE49-F238E27FC236}">
                <a16:creationId xmlns:a16="http://schemas.microsoft.com/office/drawing/2014/main" id="{54F17525-B56C-7DA2-FF11-D1034C106E20}"/>
              </a:ext>
            </a:extLst>
          </p:cNvPr>
          <p:cNvSpPr txBox="1"/>
          <p:nvPr/>
        </p:nvSpPr>
        <p:spPr>
          <a:xfrm>
            <a:off x="9706466" y="6288267"/>
            <a:ext cx="2846750" cy="367645"/>
          </a:xfrm>
          <a:prstGeom prst="rect">
            <a:avLst/>
          </a:prstGeom>
          <a:noFill/>
        </p:spPr>
        <p:txBody>
          <a:bodyPr wrap="square" rtlCol="0">
            <a:spAutoFit/>
          </a:bodyPr>
          <a:lstStyle/>
          <a:p>
            <a:r>
              <a:rPr lang="en-US" dirty="0" err="1">
                <a:solidFill>
                  <a:srgbClr val="139D52"/>
                </a:solidFill>
                <a:latin typeface="Montserrat" pitchFamily="2" charset="77"/>
              </a:rPr>
              <a:t>traconference.eu</a:t>
            </a:r>
            <a:endParaRPr lang="en-US" dirty="0">
              <a:solidFill>
                <a:srgbClr val="139D52"/>
              </a:solidFill>
              <a:latin typeface="Montserrat" pitchFamily="2" charset="77"/>
            </a:endParaRPr>
          </a:p>
        </p:txBody>
      </p:sp>
      <p:pic>
        <p:nvPicPr>
          <p:cNvPr id="5" name="Picture 4" descr="Text&#10;&#10;Description automatically generated">
            <a:extLst>
              <a:ext uri="{FF2B5EF4-FFF2-40B4-BE49-F238E27FC236}">
                <a16:creationId xmlns:a16="http://schemas.microsoft.com/office/drawing/2014/main" id="{A6EA8752-69E6-5B91-B94C-23F0EA101A9D}"/>
              </a:ext>
            </a:extLst>
          </p:cNvPr>
          <p:cNvPicPr>
            <a:picLocks noChangeAspect="1"/>
          </p:cNvPicPr>
          <p:nvPr/>
        </p:nvPicPr>
        <p:blipFill>
          <a:blip r:embed="rId5"/>
          <a:stretch>
            <a:fillRect/>
          </a:stretch>
        </p:blipFill>
        <p:spPr>
          <a:xfrm>
            <a:off x="150147" y="6160939"/>
            <a:ext cx="3962400" cy="622300"/>
          </a:xfrm>
          <a:prstGeom prst="rect">
            <a:avLst/>
          </a:prstGeom>
        </p:spPr>
      </p:pic>
      <p:sp>
        <p:nvSpPr>
          <p:cNvPr id="11" name="TextBox 10">
            <a:extLst>
              <a:ext uri="{FF2B5EF4-FFF2-40B4-BE49-F238E27FC236}">
                <a16:creationId xmlns:a16="http://schemas.microsoft.com/office/drawing/2014/main" id="{3E5C0576-5D99-2C8E-8DE3-7DFE7AF840D0}"/>
              </a:ext>
            </a:extLst>
          </p:cNvPr>
          <p:cNvSpPr txBox="1"/>
          <p:nvPr/>
        </p:nvSpPr>
        <p:spPr>
          <a:xfrm>
            <a:off x="2741505" y="2231479"/>
            <a:ext cx="8388336" cy="3092385"/>
          </a:xfrm>
          <a:prstGeom prst="rect">
            <a:avLst/>
          </a:prstGeom>
          <a:noFill/>
        </p:spPr>
        <p:txBody>
          <a:bodyPr wrap="square" rtlCol="0">
            <a:spAutoFit/>
          </a:bodyPr>
          <a:lstStyle/>
          <a:p>
            <a:pPr>
              <a:lnSpc>
                <a:spcPct val="107000"/>
              </a:lnSpc>
              <a:spcAft>
                <a:spcPts val="800"/>
              </a:spcAft>
            </a:pPr>
            <a:r>
              <a:rPr lang="en-IE" sz="2000" b="1" dirty="0">
                <a:solidFill>
                  <a:srgbClr val="9BC144"/>
                </a:solidFill>
                <a:latin typeface="Montserrat" pitchFamily="2" charset="77"/>
              </a:rPr>
              <a:t>TRANSPORT RESEARCH ARENA provides and arena for:</a:t>
            </a:r>
            <a:endParaRPr lang="en-BE" sz="2000" b="1" dirty="0">
              <a:solidFill>
                <a:srgbClr val="9BC144"/>
              </a:solidFill>
              <a:latin typeface="Montserrat" pitchFamily="2" charset="77"/>
            </a:endParaRPr>
          </a:p>
          <a:p>
            <a:pPr marL="742950" lvl="1" indent="-285750">
              <a:lnSpc>
                <a:spcPct val="107000"/>
              </a:lnSpc>
              <a:spcAft>
                <a:spcPts val="800"/>
              </a:spcAft>
              <a:buFont typeface="Wingdings" panose="05000000000000000000" pitchFamily="2" charset="2"/>
              <a:buChar char=""/>
              <a:tabLst>
                <a:tab pos="914400" algn="l"/>
              </a:tabLst>
            </a:pPr>
            <a:r>
              <a:rPr lang="en-GB" dirty="0">
                <a:solidFill>
                  <a:srgbClr val="000000"/>
                </a:solidFill>
                <a:latin typeface="Calibri" panose="020F0502020204030204" pitchFamily="34" charset="0"/>
                <a:ea typeface="Calibri" panose="020F0502020204030204" pitchFamily="34" charset="0"/>
                <a:cs typeface="Calibri" panose="020F0502020204030204" pitchFamily="34" charset="0"/>
              </a:rPr>
              <a:t>Networking between researchers, industry, public administrations, transport operators, users and other stakeholders across all transport modes</a:t>
            </a:r>
            <a:endParaRPr lang="en-BE"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742950" lvl="1" indent="-285750">
              <a:lnSpc>
                <a:spcPct val="107000"/>
              </a:lnSpc>
              <a:spcAft>
                <a:spcPts val="800"/>
              </a:spcAft>
              <a:buFont typeface="Wingdings" panose="05000000000000000000" pitchFamily="2" charset="2"/>
              <a:buChar char=""/>
              <a:tabLst>
                <a:tab pos="914400" algn="l"/>
              </a:tabLst>
            </a:pPr>
            <a:r>
              <a:rPr lang="en-GB" dirty="0">
                <a:solidFill>
                  <a:srgbClr val="000000"/>
                </a:solidFill>
                <a:latin typeface="Calibri" panose="020F0502020204030204" pitchFamily="34" charset="0"/>
                <a:ea typeface="Calibri" panose="020F0502020204030204" pitchFamily="34" charset="0"/>
                <a:cs typeface="Calibri" panose="020F0502020204030204" pitchFamily="34" charset="0"/>
              </a:rPr>
              <a:t>Policy makers framing transport policy and research</a:t>
            </a:r>
            <a:endParaRPr lang="en-BE"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742950" lvl="1" indent="-285750">
              <a:lnSpc>
                <a:spcPct val="107000"/>
              </a:lnSpc>
              <a:spcAft>
                <a:spcPts val="800"/>
              </a:spcAft>
              <a:buFont typeface="Wingdings" panose="05000000000000000000" pitchFamily="2" charset="2"/>
              <a:buChar char=""/>
              <a:tabLst>
                <a:tab pos="914400" algn="l"/>
              </a:tabLst>
            </a:pPr>
            <a:r>
              <a:rPr lang="en-GB" dirty="0">
                <a:solidFill>
                  <a:srgbClr val="000000"/>
                </a:solidFill>
                <a:latin typeface="Calibri" panose="020F0502020204030204" pitchFamily="34" charset="0"/>
                <a:ea typeface="Calibri" panose="020F0502020204030204" pitchFamily="34" charset="0"/>
                <a:cs typeface="Calibri" panose="020F0502020204030204" pitchFamily="34" charset="0"/>
              </a:rPr>
              <a:t>Showcasing new ideas, technological solutions and new business models</a:t>
            </a:r>
            <a:endParaRPr lang="en-BE"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742950" lvl="1" indent="-285750">
              <a:lnSpc>
                <a:spcPct val="107000"/>
              </a:lnSpc>
              <a:spcAft>
                <a:spcPts val="800"/>
              </a:spcAft>
              <a:buFont typeface="Wingdings" panose="05000000000000000000" pitchFamily="2" charset="2"/>
              <a:buChar char=""/>
              <a:tabLst>
                <a:tab pos="914400" algn="l"/>
              </a:tabLst>
            </a:pPr>
            <a:r>
              <a:rPr lang="en-GB" dirty="0">
                <a:solidFill>
                  <a:srgbClr val="000000"/>
                </a:solidFill>
                <a:latin typeface="Calibri" panose="020F0502020204030204" pitchFamily="34" charset="0"/>
                <a:ea typeface="Calibri" panose="020F0502020204030204" pitchFamily="34" charset="0"/>
                <a:cs typeface="Calibri" panose="020F0502020204030204" pitchFamily="34" charset="0"/>
              </a:rPr>
              <a:t>Experiencing the future of transport and mobility</a:t>
            </a:r>
            <a:endParaRPr lang="en-BE"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742950" lvl="1" indent="-285750">
              <a:lnSpc>
                <a:spcPct val="107000"/>
              </a:lnSpc>
              <a:spcAft>
                <a:spcPts val="800"/>
              </a:spcAft>
              <a:buFont typeface="Wingdings" panose="05000000000000000000" pitchFamily="2" charset="2"/>
              <a:buChar char=""/>
              <a:tabLst>
                <a:tab pos="914400" algn="l"/>
              </a:tabLst>
            </a:pPr>
            <a:r>
              <a:rPr lang="en-GB" dirty="0">
                <a:solidFill>
                  <a:srgbClr val="000000"/>
                </a:solidFill>
                <a:latin typeface="Calibri" panose="020F0502020204030204" pitchFamily="34" charset="0"/>
                <a:ea typeface="Calibri" panose="020F0502020204030204" pitchFamily="34" charset="0"/>
                <a:cs typeface="Calibri" panose="020F0502020204030204" pitchFamily="34" charset="0"/>
              </a:rPr>
              <a:t>Mobilising the best exchange of information and best practices</a:t>
            </a:r>
            <a:endParaRPr lang="en-BE"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endParaRPr lang="en-BE" dirty="0"/>
          </a:p>
        </p:txBody>
      </p:sp>
      <p:sp>
        <p:nvSpPr>
          <p:cNvPr id="12" name="TextBox 11">
            <a:extLst>
              <a:ext uri="{FF2B5EF4-FFF2-40B4-BE49-F238E27FC236}">
                <a16:creationId xmlns:a16="http://schemas.microsoft.com/office/drawing/2014/main" id="{2B23094F-43F1-F920-2181-E5AEAF4B43B7}"/>
              </a:ext>
            </a:extLst>
          </p:cNvPr>
          <p:cNvSpPr txBox="1"/>
          <p:nvPr/>
        </p:nvSpPr>
        <p:spPr>
          <a:xfrm>
            <a:off x="3203639" y="1103965"/>
            <a:ext cx="4996688" cy="461665"/>
          </a:xfrm>
          <a:prstGeom prst="rect">
            <a:avLst/>
          </a:prstGeom>
          <a:noFill/>
        </p:spPr>
        <p:txBody>
          <a:bodyPr wrap="square" rtlCol="0">
            <a:spAutoFit/>
          </a:bodyPr>
          <a:lstStyle/>
          <a:p>
            <a:r>
              <a:rPr lang="en-BE" sz="2400" b="1" dirty="0">
                <a:solidFill>
                  <a:srgbClr val="139D52"/>
                </a:solidFill>
                <a:latin typeface="Montserrat" pitchFamily="2" charset="77"/>
              </a:rPr>
              <a:t>TRA 2024 – Dublin </a:t>
            </a:r>
          </a:p>
        </p:txBody>
      </p:sp>
    </p:spTree>
    <p:extLst>
      <p:ext uri="{BB962C8B-B14F-4D97-AF65-F5344CB8AC3E}">
        <p14:creationId xmlns:p14="http://schemas.microsoft.com/office/powerpoint/2010/main" val="35236683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9DDC50E-C48C-D8B9-636A-B15875844D82}"/>
              </a:ext>
            </a:extLst>
          </p:cNvPr>
          <p:cNvPicPr>
            <a:picLocks noChangeAspect="1"/>
          </p:cNvPicPr>
          <p:nvPr/>
        </p:nvPicPr>
        <p:blipFill rotWithShape="1">
          <a:blip r:embed="rId2"/>
          <a:srcRect l="4504" t="8938" b="6977"/>
          <a:stretch/>
        </p:blipFill>
        <p:spPr>
          <a:xfrm>
            <a:off x="0" y="-1"/>
            <a:ext cx="12192000" cy="6858001"/>
          </a:xfrm>
          <a:prstGeom prst="rect">
            <a:avLst/>
          </a:prstGeom>
        </p:spPr>
      </p:pic>
      <p:pic>
        <p:nvPicPr>
          <p:cNvPr id="3" name="Picture 2">
            <a:extLst>
              <a:ext uri="{FF2B5EF4-FFF2-40B4-BE49-F238E27FC236}">
                <a16:creationId xmlns:a16="http://schemas.microsoft.com/office/drawing/2014/main" id="{5545B46F-BF70-2036-E94F-9944EC3FF693}"/>
              </a:ext>
            </a:extLst>
          </p:cNvPr>
          <p:cNvPicPr>
            <a:picLocks noChangeAspect="1"/>
          </p:cNvPicPr>
          <p:nvPr/>
        </p:nvPicPr>
        <p:blipFill>
          <a:blip r:embed="rId3"/>
          <a:stretch>
            <a:fillRect/>
          </a:stretch>
        </p:blipFill>
        <p:spPr>
          <a:xfrm>
            <a:off x="150147" y="122549"/>
            <a:ext cx="1741302" cy="1299958"/>
          </a:xfrm>
          <a:prstGeom prst="rect">
            <a:avLst/>
          </a:prstGeom>
        </p:spPr>
      </p:pic>
      <p:pic>
        <p:nvPicPr>
          <p:cNvPr id="4" name="Picture 3">
            <a:extLst>
              <a:ext uri="{FF2B5EF4-FFF2-40B4-BE49-F238E27FC236}">
                <a16:creationId xmlns:a16="http://schemas.microsoft.com/office/drawing/2014/main" id="{B2938E95-02B6-6A89-5101-0454C8D47FEA}"/>
              </a:ext>
            </a:extLst>
          </p:cNvPr>
          <p:cNvPicPr>
            <a:picLocks noChangeAspect="1"/>
          </p:cNvPicPr>
          <p:nvPr/>
        </p:nvPicPr>
        <p:blipFill>
          <a:blip r:embed="rId4"/>
          <a:stretch>
            <a:fillRect/>
          </a:stretch>
        </p:blipFill>
        <p:spPr>
          <a:xfrm>
            <a:off x="9363566" y="6300640"/>
            <a:ext cx="342900" cy="342900"/>
          </a:xfrm>
          <a:prstGeom prst="rect">
            <a:avLst/>
          </a:prstGeom>
        </p:spPr>
      </p:pic>
      <p:sp>
        <p:nvSpPr>
          <p:cNvPr id="6" name="TextBox 5">
            <a:extLst>
              <a:ext uri="{FF2B5EF4-FFF2-40B4-BE49-F238E27FC236}">
                <a16:creationId xmlns:a16="http://schemas.microsoft.com/office/drawing/2014/main" id="{54F17525-B56C-7DA2-FF11-D1034C106E20}"/>
              </a:ext>
            </a:extLst>
          </p:cNvPr>
          <p:cNvSpPr txBox="1"/>
          <p:nvPr/>
        </p:nvSpPr>
        <p:spPr>
          <a:xfrm>
            <a:off x="9706466" y="6288267"/>
            <a:ext cx="2846750" cy="367645"/>
          </a:xfrm>
          <a:prstGeom prst="rect">
            <a:avLst/>
          </a:prstGeom>
          <a:noFill/>
        </p:spPr>
        <p:txBody>
          <a:bodyPr wrap="square" rtlCol="0">
            <a:spAutoFit/>
          </a:bodyPr>
          <a:lstStyle/>
          <a:p>
            <a:r>
              <a:rPr lang="en-US" dirty="0" err="1">
                <a:solidFill>
                  <a:srgbClr val="139D52"/>
                </a:solidFill>
                <a:latin typeface="Montserrat" pitchFamily="2" charset="77"/>
              </a:rPr>
              <a:t>traconference.eu</a:t>
            </a:r>
            <a:endParaRPr lang="en-US" dirty="0">
              <a:solidFill>
                <a:srgbClr val="139D52"/>
              </a:solidFill>
              <a:latin typeface="Montserrat" pitchFamily="2" charset="77"/>
            </a:endParaRPr>
          </a:p>
        </p:txBody>
      </p:sp>
      <p:pic>
        <p:nvPicPr>
          <p:cNvPr id="5" name="Picture 4" descr="Text&#10;&#10;Description automatically generated">
            <a:extLst>
              <a:ext uri="{FF2B5EF4-FFF2-40B4-BE49-F238E27FC236}">
                <a16:creationId xmlns:a16="http://schemas.microsoft.com/office/drawing/2014/main" id="{A6EA8752-69E6-5B91-B94C-23F0EA101A9D}"/>
              </a:ext>
            </a:extLst>
          </p:cNvPr>
          <p:cNvPicPr>
            <a:picLocks noChangeAspect="1"/>
          </p:cNvPicPr>
          <p:nvPr/>
        </p:nvPicPr>
        <p:blipFill>
          <a:blip r:embed="rId5"/>
          <a:stretch>
            <a:fillRect/>
          </a:stretch>
        </p:blipFill>
        <p:spPr>
          <a:xfrm>
            <a:off x="150147" y="6160939"/>
            <a:ext cx="3962400" cy="622300"/>
          </a:xfrm>
          <a:prstGeom prst="rect">
            <a:avLst/>
          </a:prstGeom>
        </p:spPr>
      </p:pic>
      <p:sp>
        <p:nvSpPr>
          <p:cNvPr id="16" name="TextBox 15">
            <a:extLst>
              <a:ext uri="{FF2B5EF4-FFF2-40B4-BE49-F238E27FC236}">
                <a16:creationId xmlns:a16="http://schemas.microsoft.com/office/drawing/2014/main" id="{85C820ED-3099-461E-E19A-04998EB233F3}"/>
              </a:ext>
            </a:extLst>
          </p:cNvPr>
          <p:cNvSpPr txBox="1"/>
          <p:nvPr/>
        </p:nvSpPr>
        <p:spPr>
          <a:xfrm>
            <a:off x="1848104" y="4920251"/>
            <a:ext cx="8495792" cy="1569660"/>
          </a:xfrm>
          <a:prstGeom prst="rect">
            <a:avLst/>
          </a:prstGeom>
          <a:noFill/>
        </p:spPr>
        <p:txBody>
          <a:bodyPr wrap="square" rtlCol="0">
            <a:spAutoFit/>
          </a:bodyPr>
          <a:lstStyle/>
          <a:p>
            <a:pPr algn="ctr" fontAlgn="base"/>
            <a:r>
              <a:rPr lang="en-US" sz="2400" b="1" dirty="0">
                <a:solidFill>
                  <a:srgbClr val="139D52"/>
                </a:solidFill>
                <a:latin typeface="Montserrat" pitchFamily="2" charset="77"/>
              </a:rPr>
              <a:t>Conference Sub-themes</a:t>
            </a:r>
          </a:p>
          <a:p>
            <a:pPr algn="just" fontAlgn="base"/>
            <a:r>
              <a:rPr lang="en-US"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Participants are encouraged to discuss the following sub-themes, which are intended to provide a structure for a thorough discussion of the challenges facing the transport sector and the multi-disciplinary ways in which these are being addressed.</a:t>
            </a:r>
          </a:p>
          <a:p>
            <a:endParaRPr lang="en-BE" dirty="0"/>
          </a:p>
        </p:txBody>
      </p:sp>
      <p:pic>
        <p:nvPicPr>
          <p:cNvPr id="17" name="Picture 16">
            <a:extLst>
              <a:ext uri="{FF2B5EF4-FFF2-40B4-BE49-F238E27FC236}">
                <a16:creationId xmlns:a16="http://schemas.microsoft.com/office/drawing/2014/main" id="{BDDA9F7B-06F0-0ABA-0319-97E4C2E2D8F1}"/>
              </a:ext>
            </a:extLst>
          </p:cNvPr>
          <p:cNvPicPr>
            <a:picLocks noChangeAspect="1"/>
          </p:cNvPicPr>
          <p:nvPr/>
        </p:nvPicPr>
        <p:blipFill rotWithShape="1">
          <a:blip r:embed="rId6"/>
          <a:srcRect l="5733" t="4013" r="4336" b="5474"/>
          <a:stretch/>
        </p:blipFill>
        <p:spPr>
          <a:xfrm>
            <a:off x="2131347" y="696058"/>
            <a:ext cx="8769486" cy="4083041"/>
          </a:xfrm>
          <a:prstGeom prst="rect">
            <a:avLst/>
          </a:prstGeom>
        </p:spPr>
      </p:pic>
    </p:spTree>
    <p:extLst>
      <p:ext uri="{BB962C8B-B14F-4D97-AF65-F5344CB8AC3E}">
        <p14:creationId xmlns:p14="http://schemas.microsoft.com/office/powerpoint/2010/main" val="41637738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9DDC50E-C48C-D8B9-636A-B15875844D82}"/>
              </a:ext>
            </a:extLst>
          </p:cNvPr>
          <p:cNvPicPr>
            <a:picLocks noChangeAspect="1"/>
          </p:cNvPicPr>
          <p:nvPr/>
        </p:nvPicPr>
        <p:blipFill rotWithShape="1">
          <a:blip r:embed="rId2"/>
          <a:srcRect l="4504" t="8938" b="6977"/>
          <a:stretch/>
        </p:blipFill>
        <p:spPr>
          <a:xfrm>
            <a:off x="0" y="-1"/>
            <a:ext cx="12192000" cy="6858001"/>
          </a:xfrm>
          <a:prstGeom prst="rect">
            <a:avLst/>
          </a:prstGeom>
        </p:spPr>
      </p:pic>
      <p:pic>
        <p:nvPicPr>
          <p:cNvPr id="3" name="Picture 2">
            <a:extLst>
              <a:ext uri="{FF2B5EF4-FFF2-40B4-BE49-F238E27FC236}">
                <a16:creationId xmlns:a16="http://schemas.microsoft.com/office/drawing/2014/main" id="{5545B46F-BF70-2036-E94F-9944EC3FF693}"/>
              </a:ext>
            </a:extLst>
          </p:cNvPr>
          <p:cNvPicPr>
            <a:picLocks noChangeAspect="1"/>
          </p:cNvPicPr>
          <p:nvPr/>
        </p:nvPicPr>
        <p:blipFill>
          <a:blip r:embed="rId3"/>
          <a:stretch>
            <a:fillRect/>
          </a:stretch>
        </p:blipFill>
        <p:spPr>
          <a:xfrm>
            <a:off x="150147" y="122549"/>
            <a:ext cx="1741302" cy="1299958"/>
          </a:xfrm>
          <a:prstGeom prst="rect">
            <a:avLst/>
          </a:prstGeom>
        </p:spPr>
      </p:pic>
      <p:pic>
        <p:nvPicPr>
          <p:cNvPr id="4" name="Picture 3">
            <a:extLst>
              <a:ext uri="{FF2B5EF4-FFF2-40B4-BE49-F238E27FC236}">
                <a16:creationId xmlns:a16="http://schemas.microsoft.com/office/drawing/2014/main" id="{B2938E95-02B6-6A89-5101-0454C8D47FEA}"/>
              </a:ext>
            </a:extLst>
          </p:cNvPr>
          <p:cNvPicPr>
            <a:picLocks noChangeAspect="1"/>
          </p:cNvPicPr>
          <p:nvPr/>
        </p:nvPicPr>
        <p:blipFill>
          <a:blip r:embed="rId4"/>
          <a:stretch>
            <a:fillRect/>
          </a:stretch>
        </p:blipFill>
        <p:spPr>
          <a:xfrm>
            <a:off x="9363566" y="6300640"/>
            <a:ext cx="342900" cy="342900"/>
          </a:xfrm>
          <a:prstGeom prst="rect">
            <a:avLst/>
          </a:prstGeom>
        </p:spPr>
      </p:pic>
      <p:sp>
        <p:nvSpPr>
          <p:cNvPr id="6" name="TextBox 5">
            <a:extLst>
              <a:ext uri="{FF2B5EF4-FFF2-40B4-BE49-F238E27FC236}">
                <a16:creationId xmlns:a16="http://schemas.microsoft.com/office/drawing/2014/main" id="{54F17525-B56C-7DA2-FF11-D1034C106E20}"/>
              </a:ext>
            </a:extLst>
          </p:cNvPr>
          <p:cNvSpPr txBox="1"/>
          <p:nvPr/>
        </p:nvSpPr>
        <p:spPr>
          <a:xfrm>
            <a:off x="9706466" y="6288267"/>
            <a:ext cx="2846750" cy="367645"/>
          </a:xfrm>
          <a:prstGeom prst="rect">
            <a:avLst/>
          </a:prstGeom>
          <a:noFill/>
        </p:spPr>
        <p:txBody>
          <a:bodyPr wrap="square" rtlCol="0">
            <a:spAutoFit/>
          </a:bodyPr>
          <a:lstStyle/>
          <a:p>
            <a:r>
              <a:rPr lang="en-US" dirty="0" err="1">
                <a:solidFill>
                  <a:srgbClr val="139D52"/>
                </a:solidFill>
                <a:latin typeface="Montserrat" pitchFamily="2" charset="77"/>
              </a:rPr>
              <a:t>traconference.eu</a:t>
            </a:r>
            <a:endParaRPr lang="en-US" dirty="0">
              <a:solidFill>
                <a:srgbClr val="139D52"/>
              </a:solidFill>
              <a:latin typeface="Montserrat" pitchFamily="2" charset="77"/>
            </a:endParaRPr>
          </a:p>
        </p:txBody>
      </p:sp>
      <p:pic>
        <p:nvPicPr>
          <p:cNvPr id="5" name="Picture 4" descr="Text&#10;&#10;Description automatically generated">
            <a:extLst>
              <a:ext uri="{FF2B5EF4-FFF2-40B4-BE49-F238E27FC236}">
                <a16:creationId xmlns:a16="http://schemas.microsoft.com/office/drawing/2014/main" id="{A6EA8752-69E6-5B91-B94C-23F0EA101A9D}"/>
              </a:ext>
            </a:extLst>
          </p:cNvPr>
          <p:cNvPicPr>
            <a:picLocks noChangeAspect="1"/>
          </p:cNvPicPr>
          <p:nvPr/>
        </p:nvPicPr>
        <p:blipFill>
          <a:blip r:embed="rId5"/>
          <a:stretch>
            <a:fillRect/>
          </a:stretch>
        </p:blipFill>
        <p:spPr>
          <a:xfrm>
            <a:off x="150147" y="6160939"/>
            <a:ext cx="3962400" cy="622300"/>
          </a:xfrm>
          <a:prstGeom prst="rect">
            <a:avLst/>
          </a:prstGeom>
        </p:spPr>
      </p:pic>
      <p:sp>
        <p:nvSpPr>
          <p:cNvPr id="7" name="Title 1">
            <a:extLst>
              <a:ext uri="{FF2B5EF4-FFF2-40B4-BE49-F238E27FC236}">
                <a16:creationId xmlns:a16="http://schemas.microsoft.com/office/drawing/2014/main" id="{6076C647-5E38-7EDB-22AD-FF7C4569867B}"/>
              </a:ext>
            </a:extLst>
          </p:cNvPr>
          <p:cNvSpPr>
            <a:spLocks noGrp="1"/>
          </p:cNvSpPr>
          <p:nvPr>
            <p:ph type="title"/>
          </p:nvPr>
        </p:nvSpPr>
        <p:spPr>
          <a:xfrm>
            <a:off x="2095968" y="301473"/>
            <a:ext cx="10276640" cy="806054"/>
          </a:xfrm>
        </p:spPr>
        <p:txBody>
          <a:bodyPr>
            <a:normAutofit/>
          </a:bodyPr>
          <a:lstStyle/>
          <a:p>
            <a:r>
              <a:rPr lang="en-BE" sz="2400" dirty="0">
                <a:solidFill>
                  <a:srgbClr val="9BC144"/>
                </a:solidFill>
                <a:ea typeface="+mn-ea"/>
                <a:cs typeface="+mn-cs"/>
              </a:rPr>
              <a:t>Theme 1 – Safe &amp; Inclusive Transport </a:t>
            </a:r>
            <a:endParaRPr lang="en-IE" sz="2400" dirty="0">
              <a:solidFill>
                <a:srgbClr val="9BC144"/>
              </a:solidFill>
              <a:ea typeface="+mn-ea"/>
              <a:cs typeface="+mn-cs"/>
            </a:endParaRPr>
          </a:p>
        </p:txBody>
      </p:sp>
      <p:sp>
        <p:nvSpPr>
          <p:cNvPr id="9" name="TextBox 8">
            <a:extLst>
              <a:ext uri="{FF2B5EF4-FFF2-40B4-BE49-F238E27FC236}">
                <a16:creationId xmlns:a16="http://schemas.microsoft.com/office/drawing/2014/main" id="{28FD47E5-1E07-A434-3536-EB092E49D49F}"/>
              </a:ext>
            </a:extLst>
          </p:cNvPr>
          <p:cNvSpPr txBox="1"/>
          <p:nvPr/>
        </p:nvSpPr>
        <p:spPr>
          <a:xfrm>
            <a:off x="680789" y="1422507"/>
            <a:ext cx="7672339" cy="5262979"/>
          </a:xfrm>
          <a:prstGeom prst="rect">
            <a:avLst/>
          </a:prstGeom>
          <a:noFill/>
        </p:spPr>
        <p:txBody>
          <a:bodyPr wrap="square">
            <a:spAutoFit/>
          </a:bodyPr>
          <a:lstStyle/>
          <a:p>
            <a:pPr marL="171450" indent="-171450" defTabSz="1828709" fontAlgn="base">
              <a:buFont typeface="Arial" panose="020B0604020202020204" pitchFamily="34" charset="0"/>
              <a:buChar char="•"/>
            </a:pPr>
            <a:r>
              <a:rPr lang="en-US" sz="1200" b="1" dirty="0">
                <a:solidFill>
                  <a:srgbClr val="41AD7D"/>
                </a:solidFill>
                <a:ea typeface="Calibri" panose="020F0502020204030204" pitchFamily="34" charset="0"/>
                <a:cs typeface="Calibri" panose="020F0502020204030204" pitchFamily="34" charset="0"/>
              </a:rPr>
              <a:t>Transport </a:t>
            </a:r>
            <a:r>
              <a:rPr lang="en-BE" sz="1200" b="1" dirty="0">
                <a:solidFill>
                  <a:srgbClr val="41AD7D"/>
                </a:solidFill>
                <a:ea typeface="Calibri" panose="020F0502020204030204" pitchFamily="34" charset="0"/>
                <a:cs typeface="Calibri" panose="020F0502020204030204" pitchFamily="34" charset="0"/>
              </a:rPr>
              <a:t>S</a:t>
            </a:r>
            <a:r>
              <a:rPr lang="en-US" sz="1200" b="1" dirty="0">
                <a:solidFill>
                  <a:srgbClr val="41AD7D"/>
                </a:solidFill>
                <a:ea typeface="Calibri" panose="020F0502020204030204" pitchFamily="34" charset="0"/>
                <a:cs typeface="Calibri" panose="020F0502020204030204" pitchFamily="34" charset="0"/>
              </a:rPr>
              <a:t>afety</a:t>
            </a:r>
            <a:endParaRPr lang="en-BE" sz="1200" b="1" dirty="0">
              <a:solidFill>
                <a:srgbClr val="41AD7D"/>
              </a:solidFill>
              <a:ea typeface="Calibri" panose="020F0502020204030204" pitchFamily="34" charset="0"/>
              <a:cs typeface="Calibri" panose="020F0502020204030204" pitchFamily="34" charset="0"/>
            </a:endParaRPr>
          </a:p>
          <a:p>
            <a:pPr algn="just" defTabSz="1828709" fontAlgn="base"/>
            <a:r>
              <a:rPr lang="en-US" sz="1200" dirty="0">
                <a:solidFill>
                  <a:srgbClr val="000000"/>
                </a:solidFill>
                <a:ea typeface="Calibri" panose="020F0502020204030204" pitchFamily="34" charset="0"/>
                <a:cs typeface="Calibri" panose="020F0502020204030204" pitchFamily="34" charset="0"/>
              </a:rPr>
              <a:t>Our transport systems are becoming increasingly </a:t>
            </a:r>
            <a:r>
              <a:rPr lang="en-US" sz="1200" dirty="0" err="1">
                <a:solidFill>
                  <a:srgbClr val="000000"/>
                </a:solidFill>
                <a:ea typeface="Calibri" panose="020F0502020204030204" pitchFamily="34" charset="0"/>
                <a:cs typeface="Calibri" panose="020F0502020204030204" pitchFamily="34" charset="0"/>
              </a:rPr>
              <a:t>digitalised</a:t>
            </a:r>
            <a:r>
              <a:rPr lang="en-US" sz="1200" dirty="0">
                <a:solidFill>
                  <a:srgbClr val="000000"/>
                </a:solidFill>
                <a:ea typeface="Calibri" panose="020F0502020204030204" pitchFamily="34" charset="0"/>
                <a:cs typeface="Calibri" panose="020F0502020204030204" pitchFamily="34" charset="0"/>
              </a:rPr>
              <a:t>, and this is occurring in a time when society expects our mobility services to continuously improve. Advances in areas such as passive, active &amp; tertiary safety, human-machine interfaces &amp; technological integration and autonomous vehicle risk assessment must ensure very high safety levels for a more inclusive &amp; safer transport system.</a:t>
            </a:r>
            <a:endParaRPr lang="en-BE" sz="1200" dirty="0">
              <a:solidFill>
                <a:srgbClr val="000000"/>
              </a:solidFill>
              <a:ea typeface="Calibri" panose="020F0502020204030204" pitchFamily="34" charset="0"/>
              <a:cs typeface="Calibri" panose="020F0502020204030204" pitchFamily="34" charset="0"/>
            </a:endParaRPr>
          </a:p>
          <a:p>
            <a:pPr algn="just" defTabSz="1828709" fontAlgn="base"/>
            <a:endParaRPr lang="en-US" sz="1200" dirty="0">
              <a:solidFill>
                <a:srgbClr val="7F7F7F"/>
              </a:solidFill>
              <a:ea typeface="Calibri" panose="020F0502020204030204" pitchFamily="34" charset="0"/>
              <a:cs typeface="Calibri" panose="020F0502020204030204" pitchFamily="34" charset="0"/>
            </a:endParaRPr>
          </a:p>
          <a:p>
            <a:pPr marL="171450" indent="-171450" defTabSz="1828709" fontAlgn="base">
              <a:buFont typeface="Arial" panose="020B0604020202020204" pitchFamily="34" charset="0"/>
              <a:buChar char="•"/>
            </a:pPr>
            <a:r>
              <a:rPr lang="en-US" sz="1200" b="1" dirty="0">
                <a:solidFill>
                  <a:srgbClr val="41AD7D"/>
                </a:solidFill>
                <a:ea typeface="Calibri" panose="020F0502020204030204" pitchFamily="34" charset="0"/>
                <a:cs typeface="Calibri" panose="020F0502020204030204" pitchFamily="34" charset="0"/>
              </a:rPr>
              <a:t>Future workforce &amp; skills</a:t>
            </a:r>
            <a:endParaRPr lang="en-BE" sz="1200" b="1" dirty="0">
              <a:solidFill>
                <a:srgbClr val="41AD7D"/>
              </a:solidFill>
              <a:ea typeface="Calibri" panose="020F0502020204030204" pitchFamily="34" charset="0"/>
              <a:cs typeface="Calibri" panose="020F0502020204030204" pitchFamily="34" charset="0"/>
            </a:endParaRPr>
          </a:p>
          <a:p>
            <a:pPr algn="just" defTabSz="1828709" fontAlgn="base"/>
            <a:r>
              <a:rPr lang="en-US" sz="1200" dirty="0">
                <a:solidFill>
                  <a:srgbClr val="000000"/>
                </a:solidFill>
                <a:ea typeface="Calibri" panose="020F0502020204030204" pitchFamily="34" charset="0"/>
                <a:cs typeface="Calibri" panose="020F0502020204030204" pitchFamily="34" charset="0"/>
              </a:rPr>
              <a:t>New mobility technologies and solutions are changing the way in which people and goods move around Europe and internationally, and this has significant implications for the millions that work within the transport </a:t>
            </a:r>
            <a:r>
              <a:rPr lang="en-US" sz="1200" dirty="0" err="1">
                <a:solidFill>
                  <a:srgbClr val="000000"/>
                </a:solidFill>
                <a:ea typeface="Calibri" panose="020F0502020204030204" pitchFamily="34" charset="0"/>
                <a:cs typeface="Calibri" panose="020F0502020204030204" pitchFamily="34" charset="0"/>
              </a:rPr>
              <a:t>labour</a:t>
            </a:r>
            <a:r>
              <a:rPr lang="en-US" sz="1200" dirty="0">
                <a:solidFill>
                  <a:srgbClr val="000000"/>
                </a:solidFill>
                <a:ea typeface="Calibri" panose="020F0502020204030204" pitchFamily="34" charset="0"/>
                <a:cs typeface="Calibri" panose="020F0502020204030204" pitchFamily="34" charset="0"/>
              </a:rPr>
              <a:t> market. These technologies will require new skills, new curricula &amp; </a:t>
            </a:r>
            <a:r>
              <a:rPr lang="en-US" sz="1200" dirty="0" err="1">
                <a:solidFill>
                  <a:srgbClr val="000000"/>
                </a:solidFill>
                <a:ea typeface="Calibri" panose="020F0502020204030204" pitchFamily="34" charset="0"/>
                <a:cs typeface="Calibri" panose="020F0502020204030204" pitchFamily="34" charset="0"/>
              </a:rPr>
              <a:t>specialities</a:t>
            </a:r>
            <a:r>
              <a:rPr lang="en-US" sz="1200" dirty="0">
                <a:solidFill>
                  <a:srgbClr val="000000"/>
                </a:solidFill>
                <a:ea typeface="Calibri" panose="020F0502020204030204" pitchFamily="34" charset="0"/>
                <a:cs typeface="Calibri" panose="020F0502020204030204" pitchFamily="34" charset="0"/>
              </a:rPr>
              <a:t>, and policies that support / educate / re-train employees will be central to this transition.</a:t>
            </a:r>
            <a:endParaRPr lang="en-BE" sz="1200" dirty="0">
              <a:solidFill>
                <a:srgbClr val="000000"/>
              </a:solidFill>
              <a:ea typeface="Calibri" panose="020F0502020204030204" pitchFamily="34" charset="0"/>
              <a:cs typeface="Calibri" panose="020F0502020204030204" pitchFamily="34" charset="0"/>
            </a:endParaRPr>
          </a:p>
          <a:p>
            <a:pPr algn="just" defTabSz="1828709" fontAlgn="base"/>
            <a:endParaRPr lang="en-US" sz="1200" dirty="0">
              <a:solidFill>
                <a:srgbClr val="000000"/>
              </a:solidFill>
              <a:ea typeface="Calibri" panose="020F0502020204030204" pitchFamily="34" charset="0"/>
              <a:cs typeface="Calibri" panose="020F0502020204030204" pitchFamily="34" charset="0"/>
            </a:endParaRPr>
          </a:p>
          <a:p>
            <a:pPr marL="171450" indent="-171450" defTabSz="1828709" fontAlgn="base">
              <a:buFont typeface="Arial" panose="020B0604020202020204" pitchFamily="34" charset="0"/>
              <a:buChar char="•"/>
            </a:pPr>
            <a:r>
              <a:rPr lang="en-US" sz="1200" b="1" dirty="0">
                <a:solidFill>
                  <a:srgbClr val="41AD7D"/>
                </a:solidFill>
                <a:ea typeface="Calibri" panose="020F0502020204030204" pitchFamily="34" charset="0"/>
                <a:cs typeface="Calibri" panose="020F0502020204030204" pitchFamily="34" charset="0"/>
              </a:rPr>
              <a:t>People-</a:t>
            </a:r>
            <a:r>
              <a:rPr lang="en-BE" sz="1200" b="1" dirty="0">
                <a:solidFill>
                  <a:srgbClr val="41AD7D"/>
                </a:solidFill>
                <a:ea typeface="Calibri" panose="020F0502020204030204" pitchFamily="34" charset="0"/>
                <a:cs typeface="Calibri" panose="020F0502020204030204" pitchFamily="34" charset="0"/>
              </a:rPr>
              <a:t>C</a:t>
            </a:r>
            <a:r>
              <a:rPr lang="en-US" sz="1200" b="1" dirty="0" err="1">
                <a:solidFill>
                  <a:srgbClr val="41AD7D"/>
                </a:solidFill>
                <a:ea typeface="Calibri" panose="020F0502020204030204" pitchFamily="34" charset="0"/>
                <a:cs typeface="Calibri" panose="020F0502020204030204" pitchFamily="34" charset="0"/>
              </a:rPr>
              <a:t>entred</a:t>
            </a:r>
            <a:r>
              <a:rPr lang="en-US" sz="1200" b="1" dirty="0">
                <a:solidFill>
                  <a:srgbClr val="41AD7D"/>
                </a:solidFill>
                <a:ea typeface="Calibri" panose="020F0502020204030204" pitchFamily="34" charset="0"/>
                <a:cs typeface="Calibri" panose="020F0502020204030204" pitchFamily="34" charset="0"/>
              </a:rPr>
              <a:t> &amp; </a:t>
            </a:r>
            <a:r>
              <a:rPr lang="en-BE" sz="1200" b="1" dirty="0">
                <a:solidFill>
                  <a:srgbClr val="41AD7D"/>
                </a:solidFill>
                <a:ea typeface="Calibri" panose="020F0502020204030204" pitchFamily="34" charset="0"/>
                <a:cs typeface="Calibri" panose="020F0502020204030204" pitchFamily="34" charset="0"/>
              </a:rPr>
              <a:t>I</a:t>
            </a:r>
            <a:r>
              <a:rPr lang="en-US" sz="1200" b="1" dirty="0" err="1">
                <a:solidFill>
                  <a:srgbClr val="41AD7D"/>
                </a:solidFill>
                <a:ea typeface="Calibri" panose="020F0502020204030204" pitchFamily="34" charset="0"/>
                <a:cs typeface="Calibri" panose="020F0502020204030204" pitchFamily="34" charset="0"/>
              </a:rPr>
              <a:t>nclusive</a:t>
            </a:r>
            <a:r>
              <a:rPr lang="en-US" sz="1200" b="1" dirty="0">
                <a:solidFill>
                  <a:srgbClr val="41AD7D"/>
                </a:solidFill>
                <a:ea typeface="Calibri" panose="020F0502020204030204" pitchFamily="34" charset="0"/>
                <a:cs typeface="Calibri" panose="020F0502020204030204" pitchFamily="34" charset="0"/>
              </a:rPr>
              <a:t> </a:t>
            </a:r>
            <a:r>
              <a:rPr lang="en-BE" sz="1200" b="1" dirty="0">
                <a:solidFill>
                  <a:srgbClr val="41AD7D"/>
                </a:solidFill>
                <a:ea typeface="Calibri" panose="020F0502020204030204" pitchFamily="34" charset="0"/>
                <a:cs typeface="Calibri" panose="020F0502020204030204" pitchFamily="34" charset="0"/>
              </a:rPr>
              <a:t>T</a:t>
            </a:r>
            <a:r>
              <a:rPr lang="en-US" sz="1200" b="1" dirty="0">
                <a:solidFill>
                  <a:srgbClr val="41AD7D"/>
                </a:solidFill>
                <a:ea typeface="Calibri" panose="020F0502020204030204" pitchFamily="34" charset="0"/>
                <a:cs typeface="Calibri" panose="020F0502020204030204" pitchFamily="34" charset="0"/>
              </a:rPr>
              <a:t>ransport</a:t>
            </a:r>
            <a:endParaRPr lang="en-BE" sz="1200" b="1" dirty="0">
              <a:solidFill>
                <a:srgbClr val="41AD7D"/>
              </a:solidFill>
              <a:ea typeface="Calibri" panose="020F0502020204030204" pitchFamily="34" charset="0"/>
              <a:cs typeface="Calibri" panose="020F0502020204030204" pitchFamily="34" charset="0"/>
            </a:endParaRPr>
          </a:p>
          <a:p>
            <a:pPr algn="just" defTabSz="1828709" fontAlgn="base"/>
            <a:r>
              <a:rPr lang="en-US" sz="1200" dirty="0">
                <a:solidFill>
                  <a:srgbClr val="000000"/>
                </a:solidFill>
                <a:ea typeface="Calibri" panose="020F0502020204030204" pitchFamily="34" charset="0"/>
                <a:cs typeface="Calibri" panose="020F0502020204030204" pitchFamily="34" charset="0"/>
              </a:rPr>
              <a:t>An important consideration for all transport research is the position occupied by people. Transport accessibility and connectivity have significant impacts on social equity &amp; affordability, and issues of gender, poverty and vulnerability remain a major focus. The role of human </a:t>
            </a:r>
            <a:r>
              <a:rPr lang="en-US" sz="1200" dirty="0" err="1">
                <a:solidFill>
                  <a:srgbClr val="000000"/>
                </a:solidFill>
                <a:ea typeface="Calibri" panose="020F0502020204030204" pitchFamily="34" charset="0"/>
                <a:cs typeface="Calibri" panose="020F0502020204030204" pitchFamily="34" charset="0"/>
              </a:rPr>
              <a:t>behaviour</a:t>
            </a:r>
            <a:r>
              <a:rPr lang="en-US" sz="1200" dirty="0">
                <a:solidFill>
                  <a:srgbClr val="000000"/>
                </a:solidFill>
                <a:ea typeface="Calibri" panose="020F0502020204030204" pitchFamily="34" charset="0"/>
                <a:cs typeface="Calibri" panose="020F0502020204030204" pitchFamily="34" charset="0"/>
              </a:rPr>
              <a:t> in adapting &amp; using sustainable mobility is vital, as are new ways of testing technologies and preparing people for the transition (e.g. testbeds).</a:t>
            </a:r>
            <a:endParaRPr lang="en-BE" sz="1200" dirty="0">
              <a:solidFill>
                <a:srgbClr val="000000"/>
              </a:solidFill>
              <a:ea typeface="Calibri" panose="020F0502020204030204" pitchFamily="34" charset="0"/>
              <a:cs typeface="Calibri" panose="020F0502020204030204" pitchFamily="34" charset="0"/>
            </a:endParaRPr>
          </a:p>
          <a:p>
            <a:pPr algn="just" defTabSz="1828709" fontAlgn="base"/>
            <a:endParaRPr lang="en-US" sz="1200" dirty="0">
              <a:solidFill>
                <a:srgbClr val="000000"/>
              </a:solidFill>
              <a:ea typeface="Calibri" panose="020F0502020204030204" pitchFamily="34" charset="0"/>
              <a:cs typeface="Calibri" panose="020F0502020204030204" pitchFamily="34" charset="0"/>
            </a:endParaRPr>
          </a:p>
          <a:p>
            <a:pPr marL="171450" indent="-171450" defTabSz="1828709" fontAlgn="base">
              <a:buFont typeface="Arial" panose="020B0604020202020204" pitchFamily="34" charset="0"/>
              <a:buChar char="•"/>
            </a:pPr>
            <a:r>
              <a:rPr lang="en-US" sz="1200" b="1" dirty="0">
                <a:solidFill>
                  <a:srgbClr val="41AD7D"/>
                </a:solidFill>
                <a:ea typeface="Calibri" panose="020F0502020204030204" pitchFamily="34" charset="0"/>
                <a:cs typeface="Calibri" panose="020F0502020204030204" pitchFamily="34" charset="0"/>
              </a:rPr>
              <a:t>Transport </a:t>
            </a:r>
            <a:r>
              <a:rPr lang="en-BE" sz="1200" b="1" dirty="0">
                <a:solidFill>
                  <a:srgbClr val="41AD7D"/>
                </a:solidFill>
                <a:ea typeface="Calibri" panose="020F0502020204030204" pitchFamily="34" charset="0"/>
                <a:cs typeface="Calibri" panose="020F0502020204030204" pitchFamily="34" charset="0"/>
              </a:rPr>
              <a:t>P</a:t>
            </a:r>
            <a:r>
              <a:rPr lang="en-US" sz="1200" b="1" dirty="0">
                <a:solidFill>
                  <a:srgbClr val="41AD7D"/>
                </a:solidFill>
                <a:ea typeface="Calibri" panose="020F0502020204030204" pitchFamily="34" charset="0"/>
                <a:cs typeface="Calibri" panose="020F0502020204030204" pitchFamily="34" charset="0"/>
              </a:rPr>
              <a:t>olicy</a:t>
            </a:r>
            <a:endParaRPr lang="en-BE" sz="1200" b="1" dirty="0">
              <a:solidFill>
                <a:srgbClr val="41AD7D"/>
              </a:solidFill>
              <a:ea typeface="Calibri" panose="020F0502020204030204" pitchFamily="34" charset="0"/>
              <a:cs typeface="Calibri" panose="020F0502020204030204" pitchFamily="34" charset="0"/>
            </a:endParaRPr>
          </a:p>
          <a:p>
            <a:pPr algn="just" defTabSz="1828709" fontAlgn="base"/>
            <a:r>
              <a:rPr lang="en-US" sz="1200" dirty="0">
                <a:solidFill>
                  <a:srgbClr val="000000"/>
                </a:solidFill>
                <a:ea typeface="Calibri" panose="020F0502020204030204" pitchFamily="34" charset="0"/>
                <a:cs typeface="Calibri" panose="020F0502020204030204" pitchFamily="34" charset="0"/>
              </a:rPr>
              <a:t>Transport policy should address pertinent social issues, while also providing the framework for new business opportunities and ensuring the competitiveness of the European transport sector. Transport accessibility, strategic planning, active mobility, and micro-mobility can all contribute to sustainable urban and regional mobility of people and goods. They also play an important role in supporting entrepreneurship and cross-modal cooperation, stakeholder involvement (both public and private), international cooperation and competition policy, regulation, and the </a:t>
            </a:r>
            <a:r>
              <a:rPr lang="en-US" sz="1200" dirty="0" err="1">
                <a:solidFill>
                  <a:srgbClr val="000000"/>
                </a:solidFill>
                <a:ea typeface="Calibri" panose="020F0502020204030204" pitchFamily="34" charset="0"/>
                <a:cs typeface="Calibri" panose="020F0502020204030204" pitchFamily="34" charset="0"/>
              </a:rPr>
              <a:t>liberalisation</a:t>
            </a:r>
            <a:r>
              <a:rPr lang="en-US" sz="1200" dirty="0">
                <a:solidFill>
                  <a:srgbClr val="000000"/>
                </a:solidFill>
                <a:ea typeface="Calibri" panose="020F0502020204030204" pitchFamily="34" charset="0"/>
                <a:cs typeface="Calibri" panose="020F0502020204030204" pitchFamily="34" charset="0"/>
              </a:rPr>
              <a:t> of services.</a:t>
            </a:r>
          </a:p>
          <a:p>
            <a:pPr defTabSz="1828709"/>
            <a:endParaRPr lang="en-US" sz="3600" dirty="0">
              <a:solidFill>
                <a:srgbClr val="58595B"/>
              </a:solidFill>
              <a:latin typeface="Helvetica LT Std Light"/>
            </a:endParaRPr>
          </a:p>
        </p:txBody>
      </p:sp>
      <p:pic>
        <p:nvPicPr>
          <p:cNvPr id="10" name="Picture 9">
            <a:extLst>
              <a:ext uri="{FF2B5EF4-FFF2-40B4-BE49-F238E27FC236}">
                <a16:creationId xmlns:a16="http://schemas.microsoft.com/office/drawing/2014/main" id="{538675FC-EDA3-B8AF-FA28-5A154532EA24}"/>
              </a:ext>
            </a:extLst>
          </p:cNvPr>
          <p:cNvPicPr>
            <a:picLocks noChangeAspect="1"/>
          </p:cNvPicPr>
          <p:nvPr/>
        </p:nvPicPr>
        <p:blipFill>
          <a:blip r:embed="rId6"/>
          <a:stretch>
            <a:fillRect/>
          </a:stretch>
        </p:blipFill>
        <p:spPr>
          <a:xfrm>
            <a:off x="8477381" y="1908901"/>
            <a:ext cx="3590365" cy="3590365"/>
          </a:xfrm>
          <a:prstGeom prst="rect">
            <a:avLst/>
          </a:prstGeom>
        </p:spPr>
      </p:pic>
    </p:spTree>
    <p:extLst>
      <p:ext uri="{BB962C8B-B14F-4D97-AF65-F5344CB8AC3E}">
        <p14:creationId xmlns:p14="http://schemas.microsoft.com/office/powerpoint/2010/main" val="10944393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9DDC50E-C48C-D8B9-636A-B15875844D82}"/>
              </a:ext>
            </a:extLst>
          </p:cNvPr>
          <p:cNvPicPr>
            <a:picLocks noChangeAspect="1"/>
          </p:cNvPicPr>
          <p:nvPr/>
        </p:nvPicPr>
        <p:blipFill rotWithShape="1">
          <a:blip r:embed="rId2"/>
          <a:srcRect l="4504" t="8938" b="6977"/>
          <a:stretch/>
        </p:blipFill>
        <p:spPr>
          <a:xfrm>
            <a:off x="0" y="-1"/>
            <a:ext cx="12192000" cy="6858001"/>
          </a:xfrm>
          <a:prstGeom prst="rect">
            <a:avLst/>
          </a:prstGeom>
        </p:spPr>
      </p:pic>
      <p:pic>
        <p:nvPicPr>
          <p:cNvPr id="3" name="Picture 2">
            <a:extLst>
              <a:ext uri="{FF2B5EF4-FFF2-40B4-BE49-F238E27FC236}">
                <a16:creationId xmlns:a16="http://schemas.microsoft.com/office/drawing/2014/main" id="{5545B46F-BF70-2036-E94F-9944EC3FF693}"/>
              </a:ext>
            </a:extLst>
          </p:cNvPr>
          <p:cNvPicPr>
            <a:picLocks noChangeAspect="1"/>
          </p:cNvPicPr>
          <p:nvPr/>
        </p:nvPicPr>
        <p:blipFill>
          <a:blip r:embed="rId3"/>
          <a:stretch>
            <a:fillRect/>
          </a:stretch>
        </p:blipFill>
        <p:spPr>
          <a:xfrm>
            <a:off x="150147" y="122549"/>
            <a:ext cx="1741302" cy="1299958"/>
          </a:xfrm>
          <a:prstGeom prst="rect">
            <a:avLst/>
          </a:prstGeom>
        </p:spPr>
      </p:pic>
      <p:pic>
        <p:nvPicPr>
          <p:cNvPr id="4" name="Picture 3">
            <a:extLst>
              <a:ext uri="{FF2B5EF4-FFF2-40B4-BE49-F238E27FC236}">
                <a16:creationId xmlns:a16="http://schemas.microsoft.com/office/drawing/2014/main" id="{B2938E95-02B6-6A89-5101-0454C8D47FEA}"/>
              </a:ext>
            </a:extLst>
          </p:cNvPr>
          <p:cNvPicPr>
            <a:picLocks noChangeAspect="1"/>
          </p:cNvPicPr>
          <p:nvPr/>
        </p:nvPicPr>
        <p:blipFill>
          <a:blip r:embed="rId4"/>
          <a:stretch>
            <a:fillRect/>
          </a:stretch>
        </p:blipFill>
        <p:spPr>
          <a:xfrm>
            <a:off x="9363566" y="6300640"/>
            <a:ext cx="342900" cy="342900"/>
          </a:xfrm>
          <a:prstGeom prst="rect">
            <a:avLst/>
          </a:prstGeom>
        </p:spPr>
      </p:pic>
      <p:sp>
        <p:nvSpPr>
          <p:cNvPr id="6" name="TextBox 5">
            <a:extLst>
              <a:ext uri="{FF2B5EF4-FFF2-40B4-BE49-F238E27FC236}">
                <a16:creationId xmlns:a16="http://schemas.microsoft.com/office/drawing/2014/main" id="{54F17525-B56C-7DA2-FF11-D1034C106E20}"/>
              </a:ext>
            </a:extLst>
          </p:cNvPr>
          <p:cNvSpPr txBox="1"/>
          <p:nvPr/>
        </p:nvSpPr>
        <p:spPr>
          <a:xfrm>
            <a:off x="9706466" y="6288267"/>
            <a:ext cx="2846750" cy="367645"/>
          </a:xfrm>
          <a:prstGeom prst="rect">
            <a:avLst/>
          </a:prstGeom>
          <a:noFill/>
        </p:spPr>
        <p:txBody>
          <a:bodyPr wrap="square" rtlCol="0">
            <a:spAutoFit/>
          </a:bodyPr>
          <a:lstStyle/>
          <a:p>
            <a:r>
              <a:rPr lang="en-US" dirty="0" err="1">
                <a:solidFill>
                  <a:srgbClr val="139D52"/>
                </a:solidFill>
                <a:latin typeface="Montserrat" pitchFamily="2" charset="77"/>
              </a:rPr>
              <a:t>traconference.eu</a:t>
            </a:r>
            <a:endParaRPr lang="en-US" dirty="0">
              <a:solidFill>
                <a:srgbClr val="139D52"/>
              </a:solidFill>
              <a:latin typeface="Montserrat" pitchFamily="2" charset="77"/>
            </a:endParaRPr>
          </a:p>
        </p:txBody>
      </p:sp>
      <p:pic>
        <p:nvPicPr>
          <p:cNvPr id="5" name="Picture 4" descr="Text&#10;&#10;Description automatically generated">
            <a:extLst>
              <a:ext uri="{FF2B5EF4-FFF2-40B4-BE49-F238E27FC236}">
                <a16:creationId xmlns:a16="http://schemas.microsoft.com/office/drawing/2014/main" id="{A6EA8752-69E6-5B91-B94C-23F0EA101A9D}"/>
              </a:ext>
            </a:extLst>
          </p:cNvPr>
          <p:cNvPicPr>
            <a:picLocks noChangeAspect="1"/>
          </p:cNvPicPr>
          <p:nvPr/>
        </p:nvPicPr>
        <p:blipFill>
          <a:blip r:embed="rId5"/>
          <a:stretch>
            <a:fillRect/>
          </a:stretch>
        </p:blipFill>
        <p:spPr>
          <a:xfrm>
            <a:off x="150147" y="6160939"/>
            <a:ext cx="3962400" cy="622300"/>
          </a:xfrm>
          <a:prstGeom prst="rect">
            <a:avLst/>
          </a:prstGeom>
        </p:spPr>
      </p:pic>
      <p:sp>
        <p:nvSpPr>
          <p:cNvPr id="8" name="Title 1">
            <a:extLst>
              <a:ext uri="{FF2B5EF4-FFF2-40B4-BE49-F238E27FC236}">
                <a16:creationId xmlns:a16="http://schemas.microsoft.com/office/drawing/2014/main" id="{FF7352A0-F47C-0259-779A-6BA2606DD894}"/>
              </a:ext>
            </a:extLst>
          </p:cNvPr>
          <p:cNvSpPr>
            <a:spLocks noGrp="1"/>
          </p:cNvSpPr>
          <p:nvPr>
            <p:ph type="title"/>
          </p:nvPr>
        </p:nvSpPr>
        <p:spPr>
          <a:xfrm>
            <a:off x="1974706" y="525013"/>
            <a:ext cx="10834542" cy="806054"/>
          </a:xfrm>
        </p:spPr>
        <p:txBody>
          <a:bodyPr>
            <a:normAutofit/>
          </a:bodyPr>
          <a:lstStyle/>
          <a:p>
            <a:r>
              <a:rPr lang="en-BE" sz="2400" dirty="0">
                <a:solidFill>
                  <a:srgbClr val="9BC144"/>
                </a:solidFill>
                <a:ea typeface="+mn-ea"/>
                <a:cs typeface="+mn-cs"/>
              </a:rPr>
              <a:t>Theme 2 – </a:t>
            </a:r>
            <a:r>
              <a:rPr lang="en-US" sz="2400" dirty="0">
                <a:solidFill>
                  <a:srgbClr val="9BC144"/>
                </a:solidFill>
                <a:ea typeface="+mn-ea"/>
                <a:cs typeface="+mn-cs"/>
              </a:rPr>
              <a:t>Sustainable Mobility of People &amp; Goods</a:t>
            </a:r>
            <a:r>
              <a:rPr lang="en-BE" sz="2400" dirty="0">
                <a:solidFill>
                  <a:srgbClr val="9BC144"/>
                </a:solidFill>
                <a:ea typeface="+mn-ea"/>
                <a:cs typeface="+mn-cs"/>
              </a:rPr>
              <a:t> </a:t>
            </a:r>
            <a:endParaRPr lang="en-IE" sz="2400" dirty="0">
              <a:solidFill>
                <a:srgbClr val="9BC144"/>
              </a:solidFill>
              <a:ea typeface="+mn-ea"/>
              <a:cs typeface="+mn-cs"/>
            </a:endParaRPr>
          </a:p>
        </p:txBody>
      </p:sp>
      <p:sp>
        <p:nvSpPr>
          <p:cNvPr id="9" name="TextBox 8">
            <a:extLst>
              <a:ext uri="{FF2B5EF4-FFF2-40B4-BE49-F238E27FC236}">
                <a16:creationId xmlns:a16="http://schemas.microsoft.com/office/drawing/2014/main" id="{092DCF51-C528-5CB9-5E6C-E7B2E92FA975}"/>
              </a:ext>
            </a:extLst>
          </p:cNvPr>
          <p:cNvSpPr txBox="1"/>
          <p:nvPr/>
        </p:nvSpPr>
        <p:spPr>
          <a:xfrm>
            <a:off x="315189" y="1668511"/>
            <a:ext cx="7804683" cy="4154984"/>
          </a:xfrm>
          <a:prstGeom prst="rect">
            <a:avLst/>
          </a:prstGeom>
          <a:noFill/>
        </p:spPr>
        <p:txBody>
          <a:bodyPr wrap="square">
            <a:spAutoFit/>
          </a:bodyPr>
          <a:lstStyle/>
          <a:p>
            <a:pPr marL="171450" indent="-171450" fontAlgn="base">
              <a:buFont typeface="Arial" panose="020B0604020202020204" pitchFamily="34" charset="0"/>
              <a:buChar char="•"/>
            </a:pPr>
            <a:r>
              <a:rPr lang="fr-BE" sz="1200" b="1" dirty="0">
                <a:solidFill>
                  <a:srgbClr val="41AD7D"/>
                </a:solidFill>
                <a:latin typeface="Calibri" panose="020F0502020204030204" pitchFamily="34" charset="0"/>
                <a:ea typeface="Calibri" panose="020F0502020204030204" pitchFamily="34" charset="0"/>
                <a:cs typeface="Calibri" panose="020F0502020204030204" pitchFamily="34" charset="0"/>
              </a:rPr>
              <a:t>Urban, </a:t>
            </a:r>
            <a:r>
              <a:rPr lang="fr-BE" sz="1200" b="1" dirty="0" err="1">
                <a:solidFill>
                  <a:srgbClr val="41AD7D"/>
                </a:solidFill>
                <a:latin typeface="Calibri" panose="020F0502020204030204" pitchFamily="34" charset="0"/>
                <a:ea typeface="Calibri" panose="020F0502020204030204" pitchFamily="34" charset="0"/>
                <a:cs typeface="Calibri" panose="020F0502020204030204" pitchFamily="34" charset="0"/>
              </a:rPr>
              <a:t>Regional</a:t>
            </a:r>
            <a:r>
              <a:rPr lang="fr-BE" sz="1200" b="1" dirty="0">
                <a:solidFill>
                  <a:srgbClr val="41AD7D"/>
                </a:solidFill>
                <a:latin typeface="Calibri" panose="020F0502020204030204" pitchFamily="34" charset="0"/>
                <a:ea typeface="Calibri" panose="020F0502020204030204" pitchFamily="34" charset="0"/>
                <a:cs typeface="Calibri" panose="020F0502020204030204" pitchFamily="34" charset="0"/>
              </a:rPr>
              <a:t> &amp; Rural Transport</a:t>
            </a:r>
            <a:endParaRPr lang="en-BE" sz="1200" b="1" dirty="0">
              <a:solidFill>
                <a:srgbClr val="41AD7D"/>
              </a:solidFill>
              <a:latin typeface="Calibri" panose="020F0502020204030204" pitchFamily="34" charset="0"/>
              <a:ea typeface="Calibri" panose="020F0502020204030204" pitchFamily="34" charset="0"/>
              <a:cs typeface="Calibri" panose="020F0502020204030204" pitchFamily="34" charset="0"/>
            </a:endParaRPr>
          </a:p>
          <a:p>
            <a:pPr algn="l" fontAlgn="base"/>
            <a:r>
              <a:rPr lang="en-US" sz="1200" dirty="0">
                <a:solidFill>
                  <a:srgbClr val="000000"/>
                </a:solidFill>
                <a:latin typeface="Calibri" panose="020F0502020204030204" pitchFamily="34" charset="0"/>
                <a:ea typeface="Calibri" panose="020F0502020204030204" pitchFamily="34" charset="0"/>
                <a:cs typeface="Calibri" panose="020F0502020204030204" pitchFamily="34" charset="0"/>
              </a:rPr>
              <a:t>The transition to sustainable mobility requires a clear focus on active, collective, and shared mobility. Implementing this in urban, regional, and rural settings however presents a wide range of challenges, such as investment priorities, equity and universal access, citizen engagement, sustainable urban, rural, &amp; regional mobility plans, mobility management plans, access to and a better design of urban spaces.</a:t>
            </a:r>
            <a:endParaRPr lang="en-BE" sz="12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gn="l" fontAlgn="base"/>
            <a:endParaRPr lang="en-US" sz="12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171450" indent="-171450" fontAlgn="base">
              <a:buFont typeface="Arial" panose="020B0604020202020204" pitchFamily="34" charset="0"/>
              <a:buChar char="•"/>
            </a:pPr>
            <a:r>
              <a:rPr lang="fr-BE" sz="1200" b="1" dirty="0" err="1">
                <a:solidFill>
                  <a:srgbClr val="41AD7D"/>
                </a:solidFill>
                <a:latin typeface="Calibri" panose="020F0502020204030204" pitchFamily="34" charset="0"/>
                <a:ea typeface="Calibri" panose="020F0502020204030204" pitchFamily="34" charset="0"/>
                <a:cs typeface="Calibri" panose="020F0502020204030204" pitchFamily="34" charset="0"/>
              </a:rPr>
              <a:t>Zero</a:t>
            </a:r>
            <a:r>
              <a:rPr lang="fr-BE" sz="1200" b="1" dirty="0">
                <a:solidFill>
                  <a:srgbClr val="41AD7D"/>
                </a:solidFill>
                <a:latin typeface="Calibri" panose="020F0502020204030204" pitchFamily="34" charset="0"/>
                <a:ea typeface="Calibri" panose="020F0502020204030204" pitchFamily="34" charset="0"/>
                <a:cs typeface="Calibri" panose="020F0502020204030204" pitchFamily="34" charset="0"/>
              </a:rPr>
              <a:t> Emissions Transport</a:t>
            </a:r>
            <a:endParaRPr lang="en-BE" sz="1200" b="1" dirty="0">
              <a:solidFill>
                <a:srgbClr val="41AD7D"/>
              </a:solidFill>
              <a:latin typeface="Calibri" panose="020F0502020204030204" pitchFamily="34" charset="0"/>
              <a:ea typeface="Calibri" panose="020F0502020204030204" pitchFamily="34" charset="0"/>
              <a:cs typeface="Calibri" panose="020F0502020204030204" pitchFamily="34" charset="0"/>
            </a:endParaRPr>
          </a:p>
          <a:p>
            <a:pPr fontAlgn="base"/>
            <a:r>
              <a:rPr lang="en-US" sz="1200" dirty="0">
                <a:solidFill>
                  <a:srgbClr val="000000"/>
                </a:solidFill>
                <a:latin typeface="Calibri" panose="020F0502020204030204" pitchFamily="34" charset="0"/>
                <a:ea typeface="Calibri" panose="020F0502020204030204" pitchFamily="34" charset="0"/>
                <a:cs typeface="Calibri" panose="020F0502020204030204" pitchFamily="34" charset="0"/>
              </a:rPr>
              <a:t>Zero-emissions transport is a core element of international and European climate action strategies and actions are required across all transport modes. Key issues include zero-emissions ports &amp; airports, zero-emission vehicles, vessels &amp; aircraft and the use of financial incentives to support this transition. </a:t>
            </a:r>
            <a:r>
              <a:rPr lang="en-US" sz="1200" dirty="0" err="1">
                <a:solidFill>
                  <a:srgbClr val="000000"/>
                </a:solidFill>
                <a:latin typeface="Calibri" panose="020F0502020204030204" pitchFamily="34" charset="0"/>
                <a:ea typeface="Calibri" panose="020F0502020204030204" pitchFamily="34" charset="0"/>
                <a:cs typeface="Calibri" panose="020F0502020204030204" pitchFamily="34" charset="0"/>
              </a:rPr>
              <a:t>Decarbonisation</a:t>
            </a:r>
            <a:r>
              <a:rPr lang="en-US" sz="1200" dirty="0">
                <a:solidFill>
                  <a:srgbClr val="000000"/>
                </a:solidFill>
                <a:latin typeface="Calibri" panose="020F0502020204030204" pitchFamily="34" charset="0"/>
                <a:ea typeface="Calibri" panose="020F0502020204030204" pitchFamily="34" charset="0"/>
                <a:cs typeface="Calibri" panose="020F0502020204030204" pitchFamily="34" charset="0"/>
              </a:rPr>
              <a:t> of transport can only be achieved through a combination of different technologies (including electromobility, hydrogen and other sustainable alternative fuels).</a:t>
            </a:r>
            <a:endParaRPr lang="en-BE" sz="12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fontAlgn="base"/>
            <a:endParaRPr lang="en-US" sz="12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171450" indent="-171450" fontAlgn="base">
              <a:buFont typeface="Arial" panose="020B0604020202020204" pitchFamily="34" charset="0"/>
              <a:buChar char="•"/>
            </a:pPr>
            <a:r>
              <a:rPr lang="en-US" sz="1200" b="1" dirty="0">
                <a:solidFill>
                  <a:srgbClr val="41AD7D"/>
                </a:solidFill>
                <a:latin typeface="Calibri" panose="020F0502020204030204" pitchFamily="34" charset="0"/>
                <a:ea typeface="Calibri" panose="020F0502020204030204" pitchFamily="34" charset="0"/>
                <a:cs typeface="Calibri" panose="020F0502020204030204" pitchFamily="34" charset="0"/>
              </a:rPr>
              <a:t>Impact on Health &amp; the Environment</a:t>
            </a:r>
            <a:r>
              <a:rPr lang="en-BE" sz="1200" b="1" dirty="0">
                <a:solidFill>
                  <a:srgbClr val="41AD7D"/>
                </a:solidFill>
                <a:latin typeface="Calibri" panose="020F0502020204030204" pitchFamily="34" charset="0"/>
                <a:ea typeface="Calibri" panose="020F0502020204030204" pitchFamily="34" charset="0"/>
                <a:cs typeface="Calibri" panose="020F0502020204030204" pitchFamily="34" charset="0"/>
              </a:rPr>
              <a:t> </a:t>
            </a:r>
          </a:p>
          <a:p>
            <a:pPr algn="l" fontAlgn="base"/>
            <a:r>
              <a:rPr lang="en-US" sz="1200" dirty="0">
                <a:solidFill>
                  <a:srgbClr val="000000"/>
                </a:solidFill>
                <a:latin typeface="Calibri" panose="020F0502020204030204" pitchFamily="34" charset="0"/>
                <a:ea typeface="Calibri" panose="020F0502020204030204" pitchFamily="34" charset="0"/>
                <a:cs typeface="Calibri" panose="020F0502020204030204" pitchFamily="34" charset="0"/>
              </a:rPr>
              <a:t>Transport activities can have significant environmental and social / health impacts and addressing these is fundamental to our response in overcoming the climate and biodiversity crises. There is a need for innovative practices to adapt and mitigate the negative impacts of transport emissions and to promote and enhance biodiversity in sustainable cities, regions, and communities.</a:t>
            </a:r>
            <a:endParaRPr lang="en-BE" sz="12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gn="l" fontAlgn="base"/>
            <a:endParaRPr lang="en-US" sz="12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171450" indent="-171450" fontAlgn="base">
              <a:buFont typeface="Arial" panose="020B0604020202020204" pitchFamily="34" charset="0"/>
              <a:buChar char="•"/>
            </a:pPr>
            <a:r>
              <a:rPr lang="en-US" sz="1200" b="1" dirty="0">
                <a:solidFill>
                  <a:srgbClr val="41AD7D"/>
                </a:solidFill>
                <a:latin typeface="Calibri" panose="020F0502020204030204" pitchFamily="34" charset="0"/>
                <a:ea typeface="Calibri" panose="020F0502020204030204" pitchFamily="34" charset="0"/>
                <a:cs typeface="Calibri" panose="020F0502020204030204" pitchFamily="34" charset="0"/>
              </a:rPr>
              <a:t>Logistics &amp; Sustainable Transport</a:t>
            </a:r>
            <a:r>
              <a:rPr lang="en-BE" sz="1200" b="1" dirty="0">
                <a:solidFill>
                  <a:srgbClr val="41AD7D"/>
                </a:solidFill>
                <a:latin typeface="Calibri" panose="020F0502020204030204" pitchFamily="34" charset="0"/>
                <a:ea typeface="Calibri" panose="020F0502020204030204" pitchFamily="34" charset="0"/>
                <a:cs typeface="Calibri" panose="020F0502020204030204" pitchFamily="34" charset="0"/>
              </a:rPr>
              <a:t>     </a:t>
            </a:r>
          </a:p>
          <a:p>
            <a:r>
              <a:rPr lang="en-US" sz="1200" dirty="0">
                <a:solidFill>
                  <a:srgbClr val="000000"/>
                </a:solidFill>
                <a:latin typeface="Calibri" panose="020F0502020204030204" pitchFamily="34" charset="0"/>
                <a:ea typeface="Calibri" panose="020F0502020204030204" pitchFamily="34" charset="0"/>
                <a:cs typeface="Calibri" panose="020F0502020204030204" pitchFamily="34" charset="0"/>
              </a:rPr>
              <a:t>Supply chain emissions are a challenge for all sectors and solutions are needed to support the transition to zero emissions logistics. Interconnectivity between long-distance and ‘first and last mile’ connections is critical for efficient freight transport, as are advances in freight </a:t>
            </a:r>
            <a:r>
              <a:rPr lang="en-US" sz="1200" dirty="0" err="1">
                <a:solidFill>
                  <a:srgbClr val="000000"/>
                </a:solidFill>
                <a:latin typeface="Calibri" panose="020F0502020204030204" pitchFamily="34" charset="0"/>
                <a:ea typeface="Calibri" panose="020F0502020204030204" pitchFamily="34" charset="0"/>
                <a:cs typeface="Calibri" panose="020F0502020204030204" pitchFamily="34" charset="0"/>
              </a:rPr>
              <a:t>intermodality</a:t>
            </a:r>
            <a:r>
              <a:rPr lang="en-US" sz="1200" dirty="0">
                <a:solidFill>
                  <a:srgbClr val="000000"/>
                </a:solidFill>
                <a:latin typeface="Calibri" panose="020F0502020204030204" pitchFamily="34" charset="0"/>
                <a:ea typeface="Calibri" panose="020F0502020204030204" pitchFamily="34" charset="0"/>
                <a:cs typeface="Calibri" panose="020F0502020204030204" pitchFamily="34" charset="0"/>
              </a:rPr>
              <a:t>, load </a:t>
            </a:r>
            <a:r>
              <a:rPr lang="en-US" sz="1200" dirty="0" err="1">
                <a:solidFill>
                  <a:srgbClr val="000000"/>
                </a:solidFill>
                <a:latin typeface="Calibri" panose="020F0502020204030204" pitchFamily="34" charset="0"/>
                <a:ea typeface="Calibri" panose="020F0502020204030204" pitchFamily="34" charset="0"/>
                <a:cs typeface="Calibri" panose="020F0502020204030204" pitchFamily="34" charset="0"/>
              </a:rPr>
              <a:t>optimisation</a:t>
            </a:r>
            <a:r>
              <a:rPr lang="en-US" sz="1200" dirty="0">
                <a:solidFill>
                  <a:srgbClr val="000000"/>
                </a:solidFill>
                <a:latin typeface="Calibri" panose="020F0502020204030204" pitchFamily="34" charset="0"/>
                <a:ea typeface="Calibri" panose="020F0502020204030204" pitchFamily="34" charset="0"/>
                <a:cs typeface="Calibri" panose="020F0502020204030204" pitchFamily="34" charset="0"/>
              </a:rPr>
              <a:t> processes and energy-efficient fleets.</a:t>
            </a:r>
          </a:p>
        </p:txBody>
      </p:sp>
      <p:pic>
        <p:nvPicPr>
          <p:cNvPr id="10" name="Picture 9">
            <a:extLst>
              <a:ext uri="{FF2B5EF4-FFF2-40B4-BE49-F238E27FC236}">
                <a16:creationId xmlns:a16="http://schemas.microsoft.com/office/drawing/2014/main" id="{DF05925E-FDFA-40F7-523A-A8AA0FDC82DE}"/>
              </a:ext>
            </a:extLst>
          </p:cNvPr>
          <p:cNvPicPr>
            <a:picLocks noChangeAspect="1"/>
          </p:cNvPicPr>
          <p:nvPr/>
        </p:nvPicPr>
        <p:blipFill>
          <a:blip r:embed="rId6"/>
          <a:stretch>
            <a:fillRect/>
          </a:stretch>
        </p:blipFill>
        <p:spPr>
          <a:xfrm>
            <a:off x="8019288" y="1717125"/>
            <a:ext cx="4172712" cy="4172712"/>
          </a:xfrm>
          <a:prstGeom prst="rect">
            <a:avLst/>
          </a:prstGeom>
        </p:spPr>
      </p:pic>
    </p:spTree>
    <p:extLst>
      <p:ext uri="{BB962C8B-B14F-4D97-AF65-F5344CB8AC3E}">
        <p14:creationId xmlns:p14="http://schemas.microsoft.com/office/powerpoint/2010/main" val="11325085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9DDC50E-C48C-D8B9-636A-B15875844D82}"/>
              </a:ext>
            </a:extLst>
          </p:cNvPr>
          <p:cNvPicPr>
            <a:picLocks noChangeAspect="1"/>
          </p:cNvPicPr>
          <p:nvPr/>
        </p:nvPicPr>
        <p:blipFill rotWithShape="1">
          <a:blip r:embed="rId2"/>
          <a:srcRect l="4504" t="8938" b="6977"/>
          <a:stretch/>
        </p:blipFill>
        <p:spPr>
          <a:xfrm>
            <a:off x="0" y="-1"/>
            <a:ext cx="12192000" cy="6858001"/>
          </a:xfrm>
          <a:prstGeom prst="rect">
            <a:avLst/>
          </a:prstGeom>
        </p:spPr>
      </p:pic>
      <p:pic>
        <p:nvPicPr>
          <p:cNvPr id="3" name="Picture 2">
            <a:extLst>
              <a:ext uri="{FF2B5EF4-FFF2-40B4-BE49-F238E27FC236}">
                <a16:creationId xmlns:a16="http://schemas.microsoft.com/office/drawing/2014/main" id="{5545B46F-BF70-2036-E94F-9944EC3FF693}"/>
              </a:ext>
            </a:extLst>
          </p:cNvPr>
          <p:cNvPicPr>
            <a:picLocks noChangeAspect="1"/>
          </p:cNvPicPr>
          <p:nvPr/>
        </p:nvPicPr>
        <p:blipFill>
          <a:blip r:embed="rId3"/>
          <a:stretch>
            <a:fillRect/>
          </a:stretch>
        </p:blipFill>
        <p:spPr>
          <a:xfrm>
            <a:off x="150147" y="122549"/>
            <a:ext cx="1741302" cy="1299958"/>
          </a:xfrm>
          <a:prstGeom prst="rect">
            <a:avLst/>
          </a:prstGeom>
        </p:spPr>
      </p:pic>
      <p:pic>
        <p:nvPicPr>
          <p:cNvPr id="4" name="Picture 3">
            <a:extLst>
              <a:ext uri="{FF2B5EF4-FFF2-40B4-BE49-F238E27FC236}">
                <a16:creationId xmlns:a16="http://schemas.microsoft.com/office/drawing/2014/main" id="{B2938E95-02B6-6A89-5101-0454C8D47FEA}"/>
              </a:ext>
            </a:extLst>
          </p:cNvPr>
          <p:cNvPicPr>
            <a:picLocks noChangeAspect="1"/>
          </p:cNvPicPr>
          <p:nvPr/>
        </p:nvPicPr>
        <p:blipFill>
          <a:blip r:embed="rId4"/>
          <a:stretch>
            <a:fillRect/>
          </a:stretch>
        </p:blipFill>
        <p:spPr>
          <a:xfrm>
            <a:off x="9363566" y="6300640"/>
            <a:ext cx="342900" cy="342900"/>
          </a:xfrm>
          <a:prstGeom prst="rect">
            <a:avLst/>
          </a:prstGeom>
        </p:spPr>
      </p:pic>
      <p:sp>
        <p:nvSpPr>
          <p:cNvPr id="6" name="TextBox 5">
            <a:extLst>
              <a:ext uri="{FF2B5EF4-FFF2-40B4-BE49-F238E27FC236}">
                <a16:creationId xmlns:a16="http://schemas.microsoft.com/office/drawing/2014/main" id="{54F17525-B56C-7DA2-FF11-D1034C106E20}"/>
              </a:ext>
            </a:extLst>
          </p:cNvPr>
          <p:cNvSpPr txBox="1"/>
          <p:nvPr/>
        </p:nvSpPr>
        <p:spPr>
          <a:xfrm>
            <a:off x="9706466" y="6288267"/>
            <a:ext cx="2846750" cy="367645"/>
          </a:xfrm>
          <a:prstGeom prst="rect">
            <a:avLst/>
          </a:prstGeom>
          <a:noFill/>
        </p:spPr>
        <p:txBody>
          <a:bodyPr wrap="square" rtlCol="0">
            <a:spAutoFit/>
          </a:bodyPr>
          <a:lstStyle/>
          <a:p>
            <a:r>
              <a:rPr lang="en-US" dirty="0" err="1">
                <a:solidFill>
                  <a:srgbClr val="139D52"/>
                </a:solidFill>
                <a:latin typeface="Montserrat" pitchFamily="2" charset="77"/>
              </a:rPr>
              <a:t>traconference.eu</a:t>
            </a:r>
            <a:endParaRPr lang="en-US" dirty="0">
              <a:solidFill>
                <a:srgbClr val="139D52"/>
              </a:solidFill>
              <a:latin typeface="Montserrat" pitchFamily="2" charset="77"/>
            </a:endParaRPr>
          </a:p>
        </p:txBody>
      </p:sp>
      <p:pic>
        <p:nvPicPr>
          <p:cNvPr id="5" name="Picture 4" descr="Text&#10;&#10;Description automatically generated">
            <a:extLst>
              <a:ext uri="{FF2B5EF4-FFF2-40B4-BE49-F238E27FC236}">
                <a16:creationId xmlns:a16="http://schemas.microsoft.com/office/drawing/2014/main" id="{A6EA8752-69E6-5B91-B94C-23F0EA101A9D}"/>
              </a:ext>
            </a:extLst>
          </p:cNvPr>
          <p:cNvPicPr>
            <a:picLocks noChangeAspect="1"/>
          </p:cNvPicPr>
          <p:nvPr/>
        </p:nvPicPr>
        <p:blipFill>
          <a:blip r:embed="rId5"/>
          <a:stretch>
            <a:fillRect/>
          </a:stretch>
        </p:blipFill>
        <p:spPr>
          <a:xfrm>
            <a:off x="150147" y="6160939"/>
            <a:ext cx="3962400" cy="622300"/>
          </a:xfrm>
          <a:prstGeom prst="rect">
            <a:avLst/>
          </a:prstGeom>
        </p:spPr>
      </p:pic>
      <p:pic>
        <p:nvPicPr>
          <p:cNvPr id="7" name="Picture 6">
            <a:extLst>
              <a:ext uri="{FF2B5EF4-FFF2-40B4-BE49-F238E27FC236}">
                <a16:creationId xmlns:a16="http://schemas.microsoft.com/office/drawing/2014/main" id="{BD54EAD3-ABD7-0BFB-B463-0BD63E7C245C}"/>
              </a:ext>
            </a:extLst>
          </p:cNvPr>
          <p:cNvPicPr>
            <a:picLocks noChangeAspect="1"/>
          </p:cNvPicPr>
          <p:nvPr/>
        </p:nvPicPr>
        <p:blipFill>
          <a:blip r:embed="rId6"/>
          <a:stretch>
            <a:fillRect/>
          </a:stretch>
        </p:blipFill>
        <p:spPr>
          <a:xfrm>
            <a:off x="8234680" y="1815544"/>
            <a:ext cx="3429000" cy="3429000"/>
          </a:xfrm>
          <a:prstGeom prst="rect">
            <a:avLst/>
          </a:prstGeom>
        </p:spPr>
      </p:pic>
      <p:sp>
        <p:nvSpPr>
          <p:cNvPr id="8" name="Title 1">
            <a:extLst>
              <a:ext uri="{FF2B5EF4-FFF2-40B4-BE49-F238E27FC236}">
                <a16:creationId xmlns:a16="http://schemas.microsoft.com/office/drawing/2014/main" id="{80CEE082-620B-89E2-7429-F9BA0892500A}"/>
              </a:ext>
            </a:extLst>
          </p:cNvPr>
          <p:cNvSpPr>
            <a:spLocks noGrp="1"/>
          </p:cNvSpPr>
          <p:nvPr>
            <p:ph type="title"/>
          </p:nvPr>
        </p:nvSpPr>
        <p:spPr>
          <a:xfrm>
            <a:off x="2633472" y="429768"/>
            <a:ext cx="11202416" cy="806054"/>
          </a:xfrm>
        </p:spPr>
        <p:txBody>
          <a:bodyPr>
            <a:normAutofit/>
          </a:bodyPr>
          <a:lstStyle/>
          <a:p>
            <a:r>
              <a:rPr lang="en-BE" sz="2400" dirty="0">
                <a:solidFill>
                  <a:srgbClr val="9BC144"/>
                </a:solidFill>
                <a:ea typeface="+mn-ea"/>
                <a:cs typeface="+mn-cs"/>
              </a:rPr>
              <a:t>Theme 3 – </a:t>
            </a:r>
            <a:r>
              <a:rPr lang="fr-BE" sz="2400" dirty="0">
                <a:solidFill>
                  <a:srgbClr val="9BC144"/>
                </a:solidFill>
                <a:ea typeface="+mn-ea"/>
                <a:cs typeface="+mn-cs"/>
              </a:rPr>
              <a:t>Collaborative Digitalisation</a:t>
            </a:r>
            <a:r>
              <a:rPr lang="en-BE" sz="2400" dirty="0">
                <a:solidFill>
                  <a:srgbClr val="9BC144"/>
                </a:solidFill>
                <a:ea typeface="+mn-ea"/>
                <a:cs typeface="+mn-cs"/>
              </a:rPr>
              <a:t> </a:t>
            </a:r>
            <a:endParaRPr lang="en-IE" sz="2400" dirty="0">
              <a:solidFill>
                <a:srgbClr val="9BC144"/>
              </a:solidFill>
              <a:ea typeface="+mn-ea"/>
              <a:cs typeface="+mn-cs"/>
            </a:endParaRPr>
          </a:p>
        </p:txBody>
      </p:sp>
      <p:sp>
        <p:nvSpPr>
          <p:cNvPr id="9" name="TextBox 8">
            <a:extLst>
              <a:ext uri="{FF2B5EF4-FFF2-40B4-BE49-F238E27FC236}">
                <a16:creationId xmlns:a16="http://schemas.microsoft.com/office/drawing/2014/main" id="{43225784-4EA8-C273-2D3B-B2633706423C}"/>
              </a:ext>
            </a:extLst>
          </p:cNvPr>
          <p:cNvSpPr txBox="1"/>
          <p:nvPr/>
        </p:nvSpPr>
        <p:spPr>
          <a:xfrm>
            <a:off x="1038198" y="1394620"/>
            <a:ext cx="6447170" cy="4893647"/>
          </a:xfrm>
          <a:prstGeom prst="rect">
            <a:avLst/>
          </a:prstGeom>
          <a:noFill/>
        </p:spPr>
        <p:txBody>
          <a:bodyPr wrap="square">
            <a:spAutoFit/>
          </a:bodyPr>
          <a:lstStyle/>
          <a:p>
            <a:pPr marL="171450" indent="-171450" algn="just" fontAlgn="base">
              <a:buFont typeface="Arial" panose="020B0604020202020204" pitchFamily="34" charset="0"/>
              <a:buChar char="•"/>
            </a:pPr>
            <a:r>
              <a:rPr lang="fr-BE" sz="1200" b="1" dirty="0">
                <a:solidFill>
                  <a:srgbClr val="41AD7D"/>
                </a:solidFill>
                <a:latin typeface="Calibri" panose="020F0502020204030204" pitchFamily="34" charset="0"/>
                <a:ea typeface="Calibri" panose="020F0502020204030204" pitchFamily="34" charset="0"/>
                <a:cs typeface="Calibri" panose="020F0502020204030204" pitchFamily="34" charset="0"/>
              </a:rPr>
              <a:t>Digital Transition</a:t>
            </a:r>
            <a:endParaRPr lang="en-BE" sz="1200" b="1" dirty="0">
              <a:solidFill>
                <a:srgbClr val="41AD7D"/>
              </a:solidFill>
              <a:latin typeface="Calibri" panose="020F0502020204030204" pitchFamily="34" charset="0"/>
              <a:ea typeface="Calibri" panose="020F0502020204030204" pitchFamily="34" charset="0"/>
              <a:cs typeface="Calibri" panose="020F0502020204030204" pitchFamily="34" charset="0"/>
            </a:endParaRPr>
          </a:p>
          <a:p>
            <a:pPr algn="just" fontAlgn="base"/>
            <a:r>
              <a:rPr lang="en-US" sz="1200" dirty="0" err="1">
                <a:solidFill>
                  <a:srgbClr val="000000"/>
                </a:solidFill>
                <a:latin typeface="Calibri" panose="020F0502020204030204" pitchFamily="34" charset="0"/>
                <a:ea typeface="Calibri" panose="020F0502020204030204" pitchFamily="34" charset="0"/>
                <a:cs typeface="Calibri" panose="020F0502020204030204" pitchFamily="34" charset="0"/>
              </a:rPr>
              <a:t>Digitalisation</a:t>
            </a:r>
            <a:r>
              <a:rPr lang="en-US" sz="1200" dirty="0">
                <a:solidFill>
                  <a:srgbClr val="000000"/>
                </a:solidFill>
                <a:latin typeface="Calibri" panose="020F0502020204030204" pitchFamily="34" charset="0"/>
                <a:ea typeface="Calibri" panose="020F0502020204030204" pitchFamily="34" charset="0"/>
                <a:cs typeface="Calibri" panose="020F0502020204030204" pitchFamily="34" charset="0"/>
              </a:rPr>
              <a:t> is driving the transition to smart mobility, enabled by advances in AI, the internet of things (IoT) and data science. This is opening up new possibilities as digital twins and blockchain can support more efficient logistics operations, and new solutions for mobility of people.</a:t>
            </a:r>
            <a:endParaRPr lang="en-BE" sz="12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gn="just" fontAlgn="base"/>
            <a:endParaRPr lang="en-US" sz="12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171450" indent="-171450" algn="just" fontAlgn="base">
              <a:buFont typeface="Arial" panose="020B0604020202020204" pitchFamily="34" charset="0"/>
              <a:buChar char="•"/>
            </a:pPr>
            <a:r>
              <a:rPr lang="en-BE" sz="1200" b="1" dirty="0">
                <a:solidFill>
                  <a:srgbClr val="41AD7D"/>
                </a:solidFill>
                <a:latin typeface="Calibri" panose="020F0502020204030204" pitchFamily="34" charset="0"/>
                <a:ea typeface="Calibri" panose="020F0502020204030204" pitchFamily="34" charset="0"/>
                <a:cs typeface="Calibri" panose="020F0502020204030204" pitchFamily="34" charset="0"/>
              </a:rPr>
              <a:t>T</a:t>
            </a:r>
            <a:r>
              <a:rPr lang="fr-BE" sz="1200" b="1" dirty="0" err="1">
                <a:solidFill>
                  <a:srgbClr val="41AD7D"/>
                </a:solidFill>
                <a:latin typeface="Calibri" panose="020F0502020204030204" pitchFamily="34" charset="0"/>
                <a:ea typeface="Calibri" panose="020F0502020204030204" pitchFamily="34" charset="0"/>
                <a:cs typeface="Calibri" panose="020F0502020204030204" pitchFamily="34" charset="0"/>
              </a:rPr>
              <a:t>ransport</a:t>
            </a:r>
            <a:r>
              <a:rPr lang="fr-BE" sz="1200" b="1" dirty="0">
                <a:solidFill>
                  <a:srgbClr val="41AD7D"/>
                </a:solidFill>
                <a:latin typeface="Calibri" panose="020F0502020204030204" pitchFamily="34" charset="0"/>
                <a:ea typeface="Calibri" panose="020F0502020204030204" pitchFamily="34" charset="0"/>
                <a:cs typeface="Calibri" panose="020F0502020204030204" pitchFamily="34" charset="0"/>
              </a:rPr>
              <a:t> Data Sharing</a:t>
            </a:r>
            <a:endParaRPr lang="en-BE" sz="1200" b="1" dirty="0">
              <a:solidFill>
                <a:srgbClr val="41AD7D"/>
              </a:solidFill>
              <a:latin typeface="Calibri" panose="020F0502020204030204" pitchFamily="34" charset="0"/>
              <a:ea typeface="Calibri" panose="020F0502020204030204" pitchFamily="34" charset="0"/>
              <a:cs typeface="Calibri" panose="020F0502020204030204" pitchFamily="34" charset="0"/>
            </a:endParaRPr>
          </a:p>
          <a:p>
            <a:pPr algn="just" fontAlgn="base"/>
            <a:r>
              <a:rPr lang="en-US" sz="1200" dirty="0">
                <a:solidFill>
                  <a:srgbClr val="000000"/>
                </a:solidFill>
                <a:latin typeface="Calibri" panose="020F0502020204030204" pitchFamily="34" charset="0"/>
                <a:ea typeface="Calibri" panose="020F0502020204030204" pitchFamily="34" charset="0"/>
                <a:cs typeface="Calibri" panose="020F0502020204030204" pitchFamily="34" charset="0"/>
              </a:rPr>
              <a:t>The sharing of data is opening up new opportunities for business and society to </a:t>
            </a:r>
            <a:r>
              <a:rPr lang="en-US" sz="1200" dirty="0" err="1">
                <a:solidFill>
                  <a:srgbClr val="000000"/>
                </a:solidFill>
                <a:latin typeface="Calibri" panose="020F0502020204030204" pitchFamily="34" charset="0"/>
                <a:ea typeface="Calibri" panose="020F0502020204030204" pitchFamily="34" charset="0"/>
                <a:cs typeface="Calibri" panose="020F0502020204030204" pitchFamily="34" charset="0"/>
              </a:rPr>
              <a:t>utilise</a:t>
            </a:r>
            <a:r>
              <a:rPr lang="en-US" sz="1200" dirty="0">
                <a:solidFill>
                  <a:srgbClr val="000000"/>
                </a:solidFill>
                <a:latin typeface="Calibri" panose="020F0502020204030204" pitchFamily="34" charset="0"/>
                <a:ea typeface="Calibri" panose="020F0502020204030204" pitchFamily="34" charset="0"/>
                <a:cs typeface="Calibri" panose="020F0502020204030204" pitchFamily="34" charset="0"/>
              </a:rPr>
              <a:t> the large amounts of data generated across modes and sectors (including energy). Public authorities &amp; businesses need access to data for planning &amp; monitoring. This requires new solutions to address issues of data governance and European data regulations seek to create a single market for data that will work with GDPR requirements and the future European mobility data space. This approach is in agreement with the principles of open science, while cybersecurity remains an ongoing challenge.</a:t>
            </a:r>
            <a:endParaRPr lang="en-BE" sz="12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gn="just" fontAlgn="base"/>
            <a:endParaRPr lang="en-US" sz="12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171450" indent="-171450" algn="just" fontAlgn="base">
              <a:buFont typeface="Arial" panose="020B0604020202020204" pitchFamily="34" charset="0"/>
              <a:buChar char="•"/>
            </a:pPr>
            <a:r>
              <a:rPr lang="en-US" sz="1200" b="1" dirty="0">
                <a:solidFill>
                  <a:srgbClr val="41AD7D"/>
                </a:solidFill>
                <a:latin typeface="Calibri" panose="020F0502020204030204" pitchFamily="34" charset="0"/>
                <a:ea typeface="Calibri" panose="020F0502020204030204" pitchFamily="34" charset="0"/>
                <a:cs typeface="Calibri" panose="020F0502020204030204" pitchFamily="34" charset="0"/>
              </a:rPr>
              <a:t>Connected, Cooperative and Automated Mobility</a:t>
            </a:r>
            <a:endParaRPr lang="en-BE" sz="1200" b="1" dirty="0">
              <a:solidFill>
                <a:srgbClr val="41AD7D"/>
              </a:solidFill>
              <a:latin typeface="Calibri" panose="020F0502020204030204" pitchFamily="34" charset="0"/>
              <a:ea typeface="Calibri" panose="020F0502020204030204" pitchFamily="34" charset="0"/>
              <a:cs typeface="Calibri" panose="020F0502020204030204" pitchFamily="34" charset="0"/>
            </a:endParaRPr>
          </a:p>
          <a:p>
            <a:pPr algn="just" fontAlgn="base"/>
            <a:r>
              <a:rPr lang="en-US" sz="1200" dirty="0">
                <a:solidFill>
                  <a:srgbClr val="000000"/>
                </a:solidFill>
                <a:latin typeface="Calibri" panose="020F0502020204030204" pitchFamily="34" charset="0"/>
                <a:ea typeface="Calibri" panose="020F0502020204030204" pitchFamily="34" charset="0"/>
                <a:cs typeface="Calibri" panose="020F0502020204030204" pitchFamily="34" charset="0"/>
              </a:rPr>
              <a:t>Advances in autonomous mobility are having transformative effects in all transport modes. Connected, Cooperative and Automated Mobility (CCAM) exploits the connectivity between road vehicles / bikes / aircraft / trains / vessels and with infrastructure, seeking to address traffic safety and reduce both congestion and GHG emissions. In related fields, we are also seeing advances in urban air mobility, and automated terminal operations, new mobility services and logistics.</a:t>
            </a:r>
            <a:endParaRPr lang="en-BE" sz="12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gn="just" fontAlgn="base"/>
            <a:endParaRPr lang="en-US" sz="12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171450" indent="-171450" algn="just" fontAlgn="base">
              <a:buFont typeface="Arial" panose="020B0604020202020204" pitchFamily="34" charset="0"/>
              <a:buChar char="•"/>
            </a:pPr>
            <a:r>
              <a:rPr lang="en-US" sz="1200" b="1" dirty="0">
                <a:solidFill>
                  <a:srgbClr val="41AD7D"/>
                </a:solidFill>
                <a:latin typeface="Calibri" panose="020F0502020204030204" pitchFamily="34" charset="0"/>
                <a:ea typeface="Calibri" panose="020F0502020204030204" pitchFamily="34" charset="0"/>
                <a:cs typeface="Calibri" panose="020F0502020204030204" pitchFamily="34" charset="0"/>
              </a:rPr>
              <a:t>Digital Transport Infrastructure</a:t>
            </a:r>
            <a:r>
              <a:rPr lang="en-BE" sz="1200" b="1" dirty="0">
                <a:solidFill>
                  <a:srgbClr val="41AD7D"/>
                </a:solidFill>
                <a:latin typeface="Calibri" panose="020F0502020204030204" pitchFamily="34" charset="0"/>
                <a:ea typeface="Calibri" panose="020F0502020204030204" pitchFamily="34" charset="0"/>
                <a:cs typeface="Calibri" panose="020F0502020204030204" pitchFamily="34" charset="0"/>
              </a:rPr>
              <a:t>     </a:t>
            </a:r>
          </a:p>
          <a:p>
            <a:pPr algn="just" fontAlgn="base"/>
            <a:r>
              <a:rPr lang="en-US" sz="1200" dirty="0">
                <a:solidFill>
                  <a:srgbClr val="000000"/>
                </a:solidFill>
                <a:latin typeface="Calibri" panose="020F0502020204030204" pitchFamily="34" charset="0"/>
                <a:ea typeface="Calibri" panose="020F0502020204030204" pitchFamily="34" charset="0"/>
                <a:cs typeface="Calibri" panose="020F0502020204030204" pitchFamily="34" charset="0"/>
              </a:rPr>
              <a:t>The digital transition will place significant emphasis on the supporting digital infrastructure, with connectivity to 5G a key issue. This connectivity underpins smart infrastructure, enabling sensor-based monitoring, digital twins and the physical internet. The advent of 6G will have a transformative effect for future transport systems</a:t>
            </a:r>
            <a:r>
              <a:rPr lang="en-US" sz="1200" b="0" i="0" dirty="0">
                <a:solidFill>
                  <a:srgbClr val="000000"/>
                </a:solidFill>
                <a:effectLst/>
                <a:latin typeface="Montserrat" panose="00000500000000000000" pitchFamily="2" charset="0"/>
              </a:rPr>
              <a:t>.</a:t>
            </a:r>
            <a:endParaRPr lang="en-BE" sz="1200" b="1" dirty="0">
              <a:solidFill>
                <a:srgbClr val="41AD7D"/>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073466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9DDC50E-C48C-D8B9-636A-B15875844D82}"/>
              </a:ext>
            </a:extLst>
          </p:cNvPr>
          <p:cNvPicPr>
            <a:picLocks noChangeAspect="1"/>
          </p:cNvPicPr>
          <p:nvPr/>
        </p:nvPicPr>
        <p:blipFill rotWithShape="1">
          <a:blip r:embed="rId2"/>
          <a:srcRect l="4504" t="8938" b="6977"/>
          <a:stretch/>
        </p:blipFill>
        <p:spPr>
          <a:xfrm>
            <a:off x="0" y="-1"/>
            <a:ext cx="12192000" cy="6858001"/>
          </a:xfrm>
          <a:prstGeom prst="rect">
            <a:avLst/>
          </a:prstGeom>
        </p:spPr>
      </p:pic>
      <p:pic>
        <p:nvPicPr>
          <p:cNvPr id="3" name="Picture 2">
            <a:extLst>
              <a:ext uri="{FF2B5EF4-FFF2-40B4-BE49-F238E27FC236}">
                <a16:creationId xmlns:a16="http://schemas.microsoft.com/office/drawing/2014/main" id="{5545B46F-BF70-2036-E94F-9944EC3FF693}"/>
              </a:ext>
            </a:extLst>
          </p:cNvPr>
          <p:cNvPicPr>
            <a:picLocks noChangeAspect="1"/>
          </p:cNvPicPr>
          <p:nvPr/>
        </p:nvPicPr>
        <p:blipFill>
          <a:blip r:embed="rId3"/>
          <a:stretch>
            <a:fillRect/>
          </a:stretch>
        </p:blipFill>
        <p:spPr>
          <a:xfrm>
            <a:off x="150147" y="122549"/>
            <a:ext cx="1741302" cy="1299958"/>
          </a:xfrm>
          <a:prstGeom prst="rect">
            <a:avLst/>
          </a:prstGeom>
        </p:spPr>
      </p:pic>
      <p:pic>
        <p:nvPicPr>
          <p:cNvPr id="4" name="Picture 3">
            <a:extLst>
              <a:ext uri="{FF2B5EF4-FFF2-40B4-BE49-F238E27FC236}">
                <a16:creationId xmlns:a16="http://schemas.microsoft.com/office/drawing/2014/main" id="{B2938E95-02B6-6A89-5101-0454C8D47FEA}"/>
              </a:ext>
            </a:extLst>
          </p:cNvPr>
          <p:cNvPicPr>
            <a:picLocks noChangeAspect="1"/>
          </p:cNvPicPr>
          <p:nvPr/>
        </p:nvPicPr>
        <p:blipFill>
          <a:blip r:embed="rId4"/>
          <a:stretch>
            <a:fillRect/>
          </a:stretch>
        </p:blipFill>
        <p:spPr>
          <a:xfrm>
            <a:off x="9363566" y="6300640"/>
            <a:ext cx="342900" cy="342900"/>
          </a:xfrm>
          <a:prstGeom prst="rect">
            <a:avLst/>
          </a:prstGeom>
        </p:spPr>
      </p:pic>
      <p:sp>
        <p:nvSpPr>
          <p:cNvPr id="6" name="TextBox 5">
            <a:extLst>
              <a:ext uri="{FF2B5EF4-FFF2-40B4-BE49-F238E27FC236}">
                <a16:creationId xmlns:a16="http://schemas.microsoft.com/office/drawing/2014/main" id="{54F17525-B56C-7DA2-FF11-D1034C106E20}"/>
              </a:ext>
            </a:extLst>
          </p:cNvPr>
          <p:cNvSpPr txBox="1"/>
          <p:nvPr/>
        </p:nvSpPr>
        <p:spPr>
          <a:xfrm>
            <a:off x="9706466" y="6288267"/>
            <a:ext cx="2846750" cy="367645"/>
          </a:xfrm>
          <a:prstGeom prst="rect">
            <a:avLst/>
          </a:prstGeom>
          <a:noFill/>
        </p:spPr>
        <p:txBody>
          <a:bodyPr wrap="square" rtlCol="0">
            <a:spAutoFit/>
          </a:bodyPr>
          <a:lstStyle/>
          <a:p>
            <a:r>
              <a:rPr lang="en-US" dirty="0" err="1">
                <a:solidFill>
                  <a:srgbClr val="139D52"/>
                </a:solidFill>
                <a:latin typeface="Montserrat" pitchFamily="2" charset="77"/>
              </a:rPr>
              <a:t>traconference.eu</a:t>
            </a:r>
            <a:endParaRPr lang="en-US" dirty="0">
              <a:solidFill>
                <a:srgbClr val="139D52"/>
              </a:solidFill>
              <a:latin typeface="Montserrat" pitchFamily="2" charset="77"/>
            </a:endParaRPr>
          </a:p>
        </p:txBody>
      </p:sp>
      <p:pic>
        <p:nvPicPr>
          <p:cNvPr id="5" name="Picture 4" descr="Text&#10;&#10;Description automatically generated">
            <a:extLst>
              <a:ext uri="{FF2B5EF4-FFF2-40B4-BE49-F238E27FC236}">
                <a16:creationId xmlns:a16="http://schemas.microsoft.com/office/drawing/2014/main" id="{A6EA8752-69E6-5B91-B94C-23F0EA101A9D}"/>
              </a:ext>
            </a:extLst>
          </p:cNvPr>
          <p:cNvPicPr>
            <a:picLocks noChangeAspect="1"/>
          </p:cNvPicPr>
          <p:nvPr/>
        </p:nvPicPr>
        <p:blipFill>
          <a:blip r:embed="rId5"/>
          <a:stretch>
            <a:fillRect/>
          </a:stretch>
        </p:blipFill>
        <p:spPr>
          <a:xfrm>
            <a:off x="150147" y="6160939"/>
            <a:ext cx="3962400" cy="622300"/>
          </a:xfrm>
          <a:prstGeom prst="rect">
            <a:avLst/>
          </a:prstGeom>
        </p:spPr>
      </p:pic>
      <p:sp>
        <p:nvSpPr>
          <p:cNvPr id="7" name="Title 1">
            <a:extLst>
              <a:ext uri="{FF2B5EF4-FFF2-40B4-BE49-F238E27FC236}">
                <a16:creationId xmlns:a16="http://schemas.microsoft.com/office/drawing/2014/main" id="{8A5BF5F5-60E9-7F93-139D-536F1EBD5B66}"/>
              </a:ext>
            </a:extLst>
          </p:cNvPr>
          <p:cNvSpPr>
            <a:spLocks noGrp="1"/>
          </p:cNvSpPr>
          <p:nvPr>
            <p:ph type="title"/>
          </p:nvPr>
        </p:nvSpPr>
        <p:spPr>
          <a:xfrm>
            <a:off x="2633472" y="429768"/>
            <a:ext cx="8151069" cy="806054"/>
          </a:xfrm>
        </p:spPr>
        <p:txBody>
          <a:bodyPr>
            <a:normAutofit/>
          </a:bodyPr>
          <a:lstStyle/>
          <a:p>
            <a:r>
              <a:rPr lang="en-BE" sz="2400" dirty="0">
                <a:solidFill>
                  <a:srgbClr val="9BC144"/>
                </a:solidFill>
                <a:ea typeface="+mn-ea"/>
                <a:cs typeface="+mn-cs"/>
              </a:rPr>
              <a:t>Theme 4 – </a:t>
            </a:r>
            <a:r>
              <a:rPr lang="fr-BE" sz="2400" dirty="0">
                <a:solidFill>
                  <a:srgbClr val="9BC144"/>
                </a:solidFill>
                <a:ea typeface="+mn-ea"/>
                <a:cs typeface="+mn-cs"/>
              </a:rPr>
              <a:t>E</a:t>
            </a:r>
            <a:r>
              <a:rPr lang="en-BE" sz="2400" dirty="0" err="1">
                <a:solidFill>
                  <a:srgbClr val="9BC144"/>
                </a:solidFill>
                <a:ea typeface="+mn-ea"/>
                <a:cs typeface="+mn-cs"/>
              </a:rPr>
              <a:t>fficient</a:t>
            </a:r>
            <a:r>
              <a:rPr lang="en-BE" sz="2400" dirty="0">
                <a:solidFill>
                  <a:srgbClr val="9BC144"/>
                </a:solidFill>
                <a:ea typeface="+mn-ea"/>
                <a:cs typeface="+mn-cs"/>
              </a:rPr>
              <a:t> &amp; Resilient Systems</a:t>
            </a:r>
            <a:endParaRPr lang="en-IE" sz="2400" dirty="0">
              <a:solidFill>
                <a:srgbClr val="9BC144"/>
              </a:solidFill>
              <a:ea typeface="+mn-ea"/>
              <a:cs typeface="+mn-cs"/>
            </a:endParaRPr>
          </a:p>
        </p:txBody>
      </p:sp>
      <p:pic>
        <p:nvPicPr>
          <p:cNvPr id="8" name="Picture 7">
            <a:extLst>
              <a:ext uri="{FF2B5EF4-FFF2-40B4-BE49-F238E27FC236}">
                <a16:creationId xmlns:a16="http://schemas.microsoft.com/office/drawing/2014/main" id="{1DB2F784-E86F-0E64-E7BC-46C606205601}"/>
              </a:ext>
            </a:extLst>
          </p:cNvPr>
          <p:cNvPicPr>
            <a:picLocks noChangeAspect="1"/>
          </p:cNvPicPr>
          <p:nvPr/>
        </p:nvPicPr>
        <p:blipFill>
          <a:blip r:embed="rId6"/>
          <a:stretch>
            <a:fillRect/>
          </a:stretch>
        </p:blipFill>
        <p:spPr>
          <a:xfrm>
            <a:off x="7824704" y="1422507"/>
            <a:ext cx="4192555" cy="4195482"/>
          </a:xfrm>
          <a:prstGeom prst="rect">
            <a:avLst/>
          </a:prstGeom>
        </p:spPr>
      </p:pic>
      <p:sp>
        <p:nvSpPr>
          <p:cNvPr id="9" name="TextBox 8">
            <a:extLst>
              <a:ext uri="{FF2B5EF4-FFF2-40B4-BE49-F238E27FC236}">
                <a16:creationId xmlns:a16="http://schemas.microsoft.com/office/drawing/2014/main" id="{042587AA-98F5-92F6-1053-F7F3BA19BB36}"/>
              </a:ext>
            </a:extLst>
          </p:cNvPr>
          <p:cNvSpPr txBox="1"/>
          <p:nvPr/>
        </p:nvSpPr>
        <p:spPr>
          <a:xfrm>
            <a:off x="888041" y="1498124"/>
            <a:ext cx="7120796" cy="4662815"/>
          </a:xfrm>
          <a:prstGeom prst="rect">
            <a:avLst/>
          </a:prstGeom>
          <a:noFill/>
        </p:spPr>
        <p:txBody>
          <a:bodyPr wrap="square">
            <a:spAutoFit/>
          </a:bodyPr>
          <a:lstStyle/>
          <a:p>
            <a:pPr marL="171450" indent="-171450" algn="just" fontAlgn="base">
              <a:buFont typeface="Arial" panose="020B0604020202020204" pitchFamily="34" charset="0"/>
              <a:buChar char="•"/>
            </a:pPr>
            <a:r>
              <a:rPr lang="fr-BE" sz="1100" b="1" dirty="0" err="1">
                <a:solidFill>
                  <a:srgbClr val="41AD7D"/>
                </a:solidFill>
                <a:latin typeface="Calibri" panose="020F0502020204030204" pitchFamily="34" charset="0"/>
                <a:ea typeface="Calibri" panose="020F0502020204030204" pitchFamily="34" charset="0"/>
                <a:cs typeface="Calibri" panose="020F0502020204030204" pitchFamily="34" charset="0"/>
              </a:rPr>
              <a:t>Resilient</a:t>
            </a:r>
            <a:r>
              <a:rPr lang="fr-BE" sz="1100" b="1" dirty="0">
                <a:solidFill>
                  <a:srgbClr val="41AD7D"/>
                </a:solidFill>
                <a:latin typeface="Calibri" panose="020F0502020204030204" pitchFamily="34" charset="0"/>
                <a:ea typeface="Calibri" panose="020F0502020204030204" pitchFamily="34" charset="0"/>
                <a:cs typeface="Calibri" panose="020F0502020204030204" pitchFamily="34" charset="0"/>
              </a:rPr>
              <a:t> Infrastructure</a:t>
            </a:r>
            <a:endParaRPr lang="en-BE" sz="1100" b="1" dirty="0">
              <a:solidFill>
                <a:srgbClr val="41AD7D"/>
              </a:solidFill>
              <a:latin typeface="Calibri" panose="020F0502020204030204" pitchFamily="34" charset="0"/>
              <a:ea typeface="Calibri" panose="020F0502020204030204" pitchFamily="34" charset="0"/>
              <a:cs typeface="Calibri" panose="020F0502020204030204" pitchFamily="34" charset="0"/>
            </a:endParaRPr>
          </a:p>
          <a:p>
            <a:pPr algn="just" fontAlgn="base"/>
            <a:r>
              <a:rPr lang="en-US" sz="1100" dirty="0">
                <a:solidFill>
                  <a:srgbClr val="000000"/>
                </a:solidFill>
                <a:latin typeface="Calibri" panose="020F0502020204030204" pitchFamily="34" charset="0"/>
                <a:ea typeface="Calibri" panose="020F0502020204030204" pitchFamily="34" charset="0"/>
                <a:cs typeface="Calibri" panose="020F0502020204030204" pitchFamily="34" charset="0"/>
              </a:rPr>
              <a:t>Creating resilient, multi-modal infrastructure is essential for society, and it must now respond to a diverse range of hazards. Key to their continued functioning is predictive maintenance and autonomous monitoring offers new ways forward. In other cases, the use of nature-based solutions or advanced materials offer alternative approaches to deploy and manage infrastructure.</a:t>
            </a:r>
            <a:endParaRPr lang="en-BE" sz="1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gn="just" fontAlgn="base"/>
            <a:endParaRPr lang="en-US" sz="1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171450" indent="-171450" algn="just" fontAlgn="base">
              <a:buFont typeface="Arial" panose="020B0604020202020204" pitchFamily="34" charset="0"/>
              <a:buChar char="•"/>
            </a:pPr>
            <a:r>
              <a:rPr lang="fr-BE" sz="1100" b="1" dirty="0">
                <a:solidFill>
                  <a:srgbClr val="41AD7D"/>
                </a:solidFill>
                <a:latin typeface="Calibri" panose="020F0502020204030204" pitchFamily="34" charset="0"/>
                <a:ea typeface="Calibri" panose="020F0502020204030204" pitchFamily="34" charset="0"/>
                <a:cs typeface="Calibri" panose="020F0502020204030204" pitchFamily="34" charset="0"/>
              </a:rPr>
              <a:t>Networks &amp; Operations</a:t>
            </a:r>
            <a:endParaRPr lang="en-BE" sz="1100" b="1" dirty="0">
              <a:solidFill>
                <a:srgbClr val="41AD7D"/>
              </a:solidFill>
              <a:latin typeface="Calibri" panose="020F0502020204030204" pitchFamily="34" charset="0"/>
              <a:ea typeface="Calibri" panose="020F0502020204030204" pitchFamily="34" charset="0"/>
              <a:cs typeface="Calibri" panose="020F0502020204030204" pitchFamily="34" charset="0"/>
            </a:endParaRPr>
          </a:p>
          <a:p>
            <a:pPr algn="just" fontAlgn="base"/>
            <a:r>
              <a:rPr lang="en-US" sz="1100" dirty="0">
                <a:solidFill>
                  <a:srgbClr val="000000"/>
                </a:solidFill>
                <a:latin typeface="Calibri" panose="020F0502020204030204" pitchFamily="34" charset="0"/>
                <a:ea typeface="Calibri" panose="020F0502020204030204" pitchFamily="34" charset="0"/>
                <a:cs typeface="Calibri" panose="020F0502020204030204" pitchFamily="34" charset="0"/>
              </a:rPr>
              <a:t>In recent years transport infrastructures and networks have been subjected to increased threats that pose severe challenges on the way infrastructure and networks are managed and operated. Moreover, the fast development in IT technology and widescale application across transport operations and management is on one side enabling a digital transformation, and on the other hand increasing the threats the transport network might be exposed to. In this sense how to find a balance among the introduction of innovative IT-based technologies and solutions (e.g. digital twins, AI-based inspections, etc.) and the new threats (e.g. cyber and man-made in terms of sabotages and intentional actions) that from their massive use might arise is a key topic to be further elaborated and discussed.</a:t>
            </a:r>
            <a:endParaRPr lang="en-BE" sz="1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gn="just" fontAlgn="base"/>
            <a:endParaRPr lang="en-US" sz="1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171450" indent="-171450" algn="just" fontAlgn="base">
              <a:buFont typeface="Arial" panose="020B0604020202020204" pitchFamily="34" charset="0"/>
              <a:buChar char="•"/>
            </a:pPr>
            <a:r>
              <a:rPr lang="en-BE" sz="1100" b="1" dirty="0">
                <a:solidFill>
                  <a:srgbClr val="41AD7D"/>
                </a:solidFill>
                <a:latin typeface="Calibri" panose="020F0502020204030204" pitchFamily="34" charset="0"/>
                <a:ea typeface="Calibri" panose="020F0502020204030204" pitchFamily="34" charset="0"/>
                <a:cs typeface="Calibri" panose="020F0502020204030204" pitchFamily="34" charset="0"/>
              </a:rPr>
              <a:t>Circular </a:t>
            </a:r>
            <a:r>
              <a:rPr lang="en-US" sz="1100" b="1" dirty="0">
                <a:solidFill>
                  <a:srgbClr val="41AD7D"/>
                </a:solidFill>
                <a:latin typeface="Calibri" panose="020F0502020204030204" pitchFamily="34" charset="0"/>
                <a:ea typeface="Calibri" panose="020F0502020204030204" pitchFamily="34" charset="0"/>
                <a:cs typeface="Calibri" panose="020F0502020204030204" pitchFamily="34" charset="0"/>
              </a:rPr>
              <a:t>Economy &amp; Life Cycle Assessments</a:t>
            </a:r>
            <a:endParaRPr lang="en-BE" sz="1100" b="1" dirty="0">
              <a:solidFill>
                <a:srgbClr val="41AD7D"/>
              </a:solidFill>
              <a:latin typeface="Calibri" panose="020F0502020204030204" pitchFamily="34" charset="0"/>
              <a:ea typeface="Calibri" panose="020F0502020204030204" pitchFamily="34" charset="0"/>
              <a:cs typeface="Calibri" panose="020F0502020204030204" pitchFamily="34" charset="0"/>
            </a:endParaRPr>
          </a:p>
          <a:p>
            <a:pPr algn="just" fontAlgn="base"/>
            <a:r>
              <a:rPr lang="en-US" sz="1100" dirty="0">
                <a:solidFill>
                  <a:srgbClr val="000000"/>
                </a:solidFill>
                <a:latin typeface="Calibri" panose="020F0502020204030204" pitchFamily="34" charset="0"/>
                <a:ea typeface="Calibri" panose="020F0502020204030204" pitchFamily="34" charset="0"/>
                <a:cs typeface="Calibri" panose="020F0502020204030204" pitchFamily="34" charset="0"/>
              </a:rPr>
              <a:t>The circular economy is a core element of the European Green Deal and an essential component in our efforts to reduce pressure on natural resources. Successful implementation requires the application of circular economy principles to all steps in the value chain, for all components of the transport system (vehicles, batteries, fuels, infrastructure </a:t>
            </a:r>
            <a:r>
              <a:rPr lang="en-US" sz="1100" dirty="0" err="1">
                <a:solidFill>
                  <a:srgbClr val="000000"/>
                </a:solidFill>
                <a:latin typeface="Calibri" panose="020F0502020204030204" pitchFamily="34" charset="0"/>
                <a:ea typeface="Calibri" panose="020F0502020204030204" pitchFamily="34" charset="0"/>
                <a:cs typeface="Calibri" panose="020F0502020204030204" pitchFamily="34" charset="0"/>
              </a:rPr>
              <a:t>etc</a:t>
            </a:r>
            <a:r>
              <a:rPr lang="en-US" sz="1100" dirty="0">
                <a:solidFill>
                  <a:srgbClr val="000000"/>
                </a:solidFill>
                <a:latin typeface="Calibri" panose="020F0502020204030204" pitchFamily="34" charset="0"/>
                <a:ea typeface="Calibri" panose="020F0502020204030204" pitchFamily="34" charset="0"/>
                <a:cs typeface="Calibri" panose="020F0502020204030204" pitchFamily="34" charset="0"/>
              </a:rPr>
              <a:t>). Innovative sustainable procurement processes are increasingly required, and life cycle assessments will play a key role in their use.</a:t>
            </a:r>
            <a:endParaRPr lang="en-BE" sz="1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gn="just" fontAlgn="base"/>
            <a:endParaRPr lang="en-US" sz="1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171450" indent="-171450" algn="just" fontAlgn="base">
              <a:buFont typeface="Arial" panose="020B0604020202020204" pitchFamily="34" charset="0"/>
              <a:buChar char="•"/>
            </a:pPr>
            <a:r>
              <a:rPr lang="en-US" sz="1100" b="1" dirty="0">
                <a:solidFill>
                  <a:srgbClr val="41AD7D"/>
                </a:solidFill>
                <a:latin typeface="Calibri" panose="020F0502020204030204" pitchFamily="34" charset="0"/>
                <a:ea typeface="Calibri" panose="020F0502020204030204" pitchFamily="34" charset="0"/>
                <a:cs typeface="Calibri" panose="020F0502020204030204" pitchFamily="34" charset="0"/>
              </a:rPr>
              <a:t>Transport Energy Transition</a:t>
            </a:r>
            <a:r>
              <a:rPr lang="en-BE" sz="1100" b="1" dirty="0">
                <a:solidFill>
                  <a:srgbClr val="41AD7D"/>
                </a:solidFill>
                <a:latin typeface="Calibri" panose="020F0502020204030204" pitchFamily="34" charset="0"/>
                <a:ea typeface="Calibri" panose="020F0502020204030204" pitchFamily="34" charset="0"/>
                <a:cs typeface="Calibri" panose="020F0502020204030204" pitchFamily="34" charset="0"/>
              </a:rPr>
              <a:t>     </a:t>
            </a:r>
          </a:p>
          <a:p>
            <a:pPr algn="just" fontAlgn="base"/>
            <a:r>
              <a:rPr lang="en-US" sz="1100" dirty="0">
                <a:solidFill>
                  <a:srgbClr val="000000"/>
                </a:solidFill>
                <a:latin typeface="Calibri" panose="020F0502020204030204" pitchFamily="34" charset="0"/>
                <a:ea typeface="Calibri" panose="020F0502020204030204" pitchFamily="34" charset="0"/>
                <a:cs typeface="Calibri" panose="020F0502020204030204" pitchFamily="34" charset="0"/>
              </a:rPr>
              <a:t>Energy is a critical element for a resilient transport system, and the transition from fossil fuels to more sustainable sources of energy is a major technical challenge. Significant hurdles will include sufficient charging &amp; </a:t>
            </a:r>
            <a:r>
              <a:rPr lang="en-US" sz="1100" dirty="0" err="1">
                <a:solidFill>
                  <a:srgbClr val="000000"/>
                </a:solidFill>
                <a:latin typeface="Calibri" panose="020F0502020204030204" pitchFamily="34" charset="0"/>
                <a:ea typeface="Calibri" panose="020F0502020204030204" pitchFamily="34" charset="0"/>
                <a:cs typeface="Calibri" panose="020F0502020204030204" pitchFamily="34" charset="0"/>
              </a:rPr>
              <a:t>refuelling</a:t>
            </a:r>
            <a:r>
              <a:rPr lang="en-US" sz="1100" dirty="0">
                <a:solidFill>
                  <a:srgbClr val="000000"/>
                </a:solidFill>
                <a:latin typeface="Calibri" panose="020F0502020204030204" pitchFamily="34" charset="0"/>
                <a:ea typeface="Calibri" panose="020F0502020204030204" pitchFamily="34" charset="0"/>
                <a:cs typeface="Calibri" panose="020F0502020204030204" pitchFamily="34" charset="0"/>
              </a:rPr>
              <a:t> infrastructures and advances in battery technology for electric vehicles, the development of sustainable alternative fuels such as hydrogen and other technological advances in waterborne, aviation and in high-speed rail across Europe.</a:t>
            </a:r>
            <a:endParaRPr lang="en-BE" sz="1100"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032418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9DDC50E-C48C-D8B9-636A-B15875844D82}"/>
              </a:ext>
            </a:extLst>
          </p:cNvPr>
          <p:cNvPicPr>
            <a:picLocks noChangeAspect="1"/>
          </p:cNvPicPr>
          <p:nvPr/>
        </p:nvPicPr>
        <p:blipFill rotWithShape="1">
          <a:blip r:embed="rId2"/>
          <a:srcRect l="4504" t="8938" b="6977"/>
          <a:stretch/>
        </p:blipFill>
        <p:spPr>
          <a:xfrm>
            <a:off x="0" y="-1"/>
            <a:ext cx="12192000" cy="6858001"/>
          </a:xfrm>
          <a:prstGeom prst="rect">
            <a:avLst/>
          </a:prstGeom>
        </p:spPr>
      </p:pic>
      <p:pic>
        <p:nvPicPr>
          <p:cNvPr id="3" name="Picture 2">
            <a:extLst>
              <a:ext uri="{FF2B5EF4-FFF2-40B4-BE49-F238E27FC236}">
                <a16:creationId xmlns:a16="http://schemas.microsoft.com/office/drawing/2014/main" id="{5545B46F-BF70-2036-E94F-9944EC3FF693}"/>
              </a:ext>
            </a:extLst>
          </p:cNvPr>
          <p:cNvPicPr>
            <a:picLocks noChangeAspect="1"/>
          </p:cNvPicPr>
          <p:nvPr/>
        </p:nvPicPr>
        <p:blipFill>
          <a:blip r:embed="rId3"/>
          <a:stretch>
            <a:fillRect/>
          </a:stretch>
        </p:blipFill>
        <p:spPr>
          <a:xfrm>
            <a:off x="150147" y="122549"/>
            <a:ext cx="1741302" cy="1299958"/>
          </a:xfrm>
          <a:prstGeom prst="rect">
            <a:avLst/>
          </a:prstGeom>
        </p:spPr>
      </p:pic>
      <p:pic>
        <p:nvPicPr>
          <p:cNvPr id="4" name="Picture 3">
            <a:extLst>
              <a:ext uri="{FF2B5EF4-FFF2-40B4-BE49-F238E27FC236}">
                <a16:creationId xmlns:a16="http://schemas.microsoft.com/office/drawing/2014/main" id="{B2938E95-02B6-6A89-5101-0454C8D47FEA}"/>
              </a:ext>
            </a:extLst>
          </p:cNvPr>
          <p:cNvPicPr>
            <a:picLocks noChangeAspect="1"/>
          </p:cNvPicPr>
          <p:nvPr/>
        </p:nvPicPr>
        <p:blipFill>
          <a:blip r:embed="rId4"/>
          <a:stretch>
            <a:fillRect/>
          </a:stretch>
        </p:blipFill>
        <p:spPr>
          <a:xfrm>
            <a:off x="9363566" y="6300640"/>
            <a:ext cx="342900" cy="342900"/>
          </a:xfrm>
          <a:prstGeom prst="rect">
            <a:avLst/>
          </a:prstGeom>
        </p:spPr>
      </p:pic>
      <p:sp>
        <p:nvSpPr>
          <p:cNvPr id="6" name="TextBox 5">
            <a:extLst>
              <a:ext uri="{FF2B5EF4-FFF2-40B4-BE49-F238E27FC236}">
                <a16:creationId xmlns:a16="http://schemas.microsoft.com/office/drawing/2014/main" id="{54F17525-B56C-7DA2-FF11-D1034C106E20}"/>
              </a:ext>
            </a:extLst>
          </p:cNvPr>
          <p:cNvSpPr txBox="1"/>
          <p:nvPr/>
        </p:nvSpPr>
        <p:spPr>
          <a:xfrm>
            <a:off x="9706466" y="6288267"/>
            <a:ext cx="2846750" cy="367645"/>
          </a:xfrm>
          <a:prstGeom prst="rect">
            <a:avLst/>
          </a:prstGeom>
          <a:noFill/>
        </p:spPr>
        <p:txBody>
          <a:bodyPr wrap="square" rtlCol="0">
            <a:spAutoFit/>
          </a:bodyPr>
          <a:lstStyle/>
          <a:p>
            <a:r>
              <a:rPr lang="en-US" dirty="0" err="1">
                <a:solidFill>
                  <a:srgbClr val="139D52"/>
                </a:solidFill>
                <a:latin typeface="Montserrat" pitchFamily="2" charset="77"/>
              </a:rPr>
              <a:t>traconference.eu</a:t>
            </a:r>
            <a:endParaRPr lang="en-US" dirty="0">
              <a:solidFill>
                <a:srgbClr val="139D52"/>
              </a:solidFill>
              <a:latin typeface="Montserrat" pitchFamily="2" charset="77"/>
            </a:endParaRPr>
          </a:p>
        </p:txBody>
      </p:sp>
      <p:pic>
        <p:nvPicPr>
          <p:cNvPr id="5" name="Picture 4" descr="Text&#10;&#10;Description automatically generated">
            <a:extLst>
              <a:ext uri="{FF2B5EF4-FFF2-40B4-BE49-F238E27FC236}">
                <a16:creationId xmlns:a16="http://schemas.microsoft.com/office/drawing/2014/main" id="{A6EA8752-69E6-5B91-B94C-23F0EA101A9D}"/>
              </a:ext>
            </a:extLst>
          </p:cNvPr>
          <p:cNvPicPr>
            <a:picLocks noChangeAspect="1"/>
          </p:cNvPicPr>
          <p:nvPr/>
        </p:nvPicPr>
        <p:blipFill>
          <a:blip r:embed="rId5"/>
          <a:stretch>
            <a:fillRect/>
          </a:stretch>
        </p:blipFill>
        <p:spPr>
          <a:xfrm>
            <a:off x="150147" y="6160939"/>
            <a:ext cx="3962400" cy="622300"/>
          </a:xfrm>
          <a:prstGeom prst="rect">
            <a:avLst/>
          </a:prstGeom>
        </p:spPr>
      </p:pic>
      <p:pic>
        <p:nvPicPr>
          <p:cNvPr id="7" name="Picture 6">
            <a:extLst>
              <a:ext uri="{FF2B5EF4-FFF2-40B4-BE49-F238E27FC236}">
                <a16:creationId xmlns:a16="http://schemas.microsoft.com/office/drawing/2014/main" id="{1BA8F840-838F-45A6-AD4A-2301094AFADB}"/>
              </a:ext>
            </a:extLst>
          </p:cNvPr>
          <p:cNvPicPr>
            <a:picLocks noChangeAspect="1"/>
          </p:cNvPicPr>
          <p:nvPr/>
        </p:nvPicPr>
        <p:blipFill>
          <a:blip r:embed="rId6"/>
          <a:stretch>
            <a:fillRect/>
          </a:stretch>
        </p:blipFill>
        <p:spPr>
          <a:xfrm>
            <a:off x="1683796" y="1170543"/>
            <a:ext cx="10038334" cy="2726426"/>
          </a:xfrm>
          <a:prstGeom prst="rect">
            <a:avLst/>
          </a:prstGeom>
        </p:spPr>
      </p:pic>
      <p:pic>
        <p:nvPicPr>
          <p:cNvPr id="8" name="Picture 7">
            <a:extLst>
              <a:ext uri="{FF2B5EF4-FFF2-40B4-BE49-F238E27FC236}">
                <a16:creationId xmlns:a16="http://schemas.microsoft.com/office/drawing/2014/main" id="{B7841C21-6E42-15BE-0DE6-AD2A1A02E8CA}"/>
              </a:ext>
            </a:extLst>
          </p:cNvPr>
          <p:cNvPicPr>
            <a:picLocks noChangeAspect="1"/>
          </p:cNvPicPr>
          <p:nvPr/>
        </p:nvPicPr>
        <p:blipFill rotWithShape="1">
          <a:blip r:embed="rId7"/>
          <a:srcRect l="10143" r="11703"/>
          <a:stretch/>
        </p:blipFill>
        <p:spPr>
          <a:xfrm>
            <a:off x="1604682" y="3787759"/>
            <a:ext cx="1808155" cy="2299280"/>
          </a:xfrm>
          <a:prstGeom prst="rect">
            <a:avLst/>
          </a:prstGeom>
        </p:spPr>
      </p:pic>
      <p:pic>
        <p:nvPicPr>
          <p:cNvPr id="9" name="Picture 8">
            <a:extLst>
              <a:ext uri="{FF2B5EF4-FFF2-40B4-BE49-F238E27FC236}">
                <a16:creationId xmlns:a16="http://schemas.microsoft.com/office/drawing/2014/main" id="{5059CF67-7506-D8C5-7988-85D2E84994A8}"/>
              </a:ext>
            </a:extLst>
          </p:cNvPr>
          <p:cNvPicPr>
            <a:picLocks noChangeAspect="1"/>
          </p:cNvPicPr>
          <p:nvPr/>
        </p:nvPicPr>
        <p:blipFill>
          <a:blip r:embed="rId8"/>
          <a:stretch>
            <a:fillRect/>
          </a:stretch>
        </p:blipFill>
        <p:spPr>
          <a:xfrm>
            <a:off x="3751927" y="3569685"/>
            <a:ext cx="1753847" cy="2299280"/>
          </a:xfrm>
          <a:prstGeom prst="rect">
            <a:avLst/>
          </a:prstGeom>
        </p:spPr>
      </p:pic>
      <p:pic>
        <p:nvPicPr>
          <p:cNvPr id="10" name="Picture 9">
            <a:extLst>
              <a:ext uri="{FF2B5EF4-FFF2-40B4-BE49-F238E27FC236}">
                <a16:creationId xmlns:a16="http://schemas.microsoft.com/office/drawing/2014/main" id="{53317038-1BA6-AC2E-C50E-B24B2FB4C36C}"/>
              </a:ext>
            </a:extLst>
          </p:cNvPr>
          <p:cNvPicPr>
            <a:picLocks noChangeAspect="1"/>
          </p:cNvPicPr>
          <p:nvPr/>
        </p:nvPicPr>
        <p:blipFill>
          <a:blip r:embed="rId9"/>
          <a:stretch>
            <a:fillRect/>
          </a:stretch>
        </p:blipFill>
        <p:spPr>
          <a:xfrm>
            <a:off x="5844864" y="3505001"/>
            <a:ext cx="1825016" cy="2655938"/>
          </a:xfrm>
          <a:prstGeom prst="rect">
            <a:avLst/>
          </a:prstGeom>
        </p:spPr>
      </p:pic>
      <p:pic>
        <p:nvPicPr>
          <p:cNvPr id="11" name="Picture 10">
            <a:extLst>
              <a:ext uri="{FF2B5EF4-FFF2-40B4-BE49-F238E27FC236}">
                <a16:creationId xmlns:a16="http://schemas.microsoft.com/office/drawing/2014/main" id="{ECA22F45-2EDD-E4B2-34E2-7DA9D817677A}"/>
              </a:ext>
            </a:extLst>
          </p:cNvPr>
          <p:cNvPicPr>
            <a:picLocks noChangeAspect="1"/>
          </p:cNvPicPr>
          <p:nvPr/>
        </p:nvPicPr>
        <p:blipFill>
          <a:blip r:embed="rId10"/>
          <a:stretch>
            <a:fillRect/>
          </a:stretch>
        </p:blipFill>
        <p:spPr>
          <a:xfrm>
            <a:off x="7975267" y="3625066"/>
            <a:ext cx="1720738" cy="2510660"/>
          </a:xfrm>
          <a:prstGeom prst="rect">
            <a:avLst/>
          </a:prstGeom>
        </p:spPr>
      </p:pic>
      <p:pic>
        <p:nvPicPr>
          <p:cNvPr id="12" name="Picture 11">
            <a:extLst>
              <a:ext uri="{FF2B5EF4-FFF2-40B4-BE49-F238E27FC236}">
                <a16:creationId xmlns:a16="http://schemas.microsoft.com/office/drawing/2014/main" id="{C39F8A26-D34A-7037-E37C-51C1039E1B4E}"/>
              </a:ext>
            </a:extLst>
          </p:cNvPr>
          <p:cNvPicPr>
            <a:picLocks noChangeAspect="1"/>
          </p:cNvPicPr>
          <p:nvPr/>
        </p:nvPicPr>
        <p:blipFill>
          <a:blip r:embed="rId11"/>
          <a:stretch>
            <a:fillRect/>
          </a:stretch>
        </p:blipFill>
        <p:spPr>
          <a:xfrm>
            <a:off x="10101907" y="3817320"/>
            <a:ext cx="1456042" cy="2398056"/>
          </a:xfrm>
          <a:prstGeom prst="rect">
            <a:avLst/>
          </a:prstGeom>
        </p:spPr>
      </p:pic>
    </p:spTree>
    <p:extLst>
      <p:ext uri="{BB962C8B-B14F-4D97-AF65-F5344CB8AC3E}">
        <p14:creationId xmlns:p14="http://schemas.microsoft.com/office/powerpoint/2010/main" val="1354197171"/>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061D2ED352B4587A9A1EB81E05E67" ma:contentTypeVersion="9" ma:contentTypeDescription="Create a new document." ma:contentTypeScope="" ma:versionID="63d169444bb56fb80b0365778ad781fa">
  <xsd:schema xmlns:xsd="http://www.w3.org/2001/XMLSchema" xmlns:xs="http://www.w3.org/2001/XMLSchema" xmlns:p="http://schemas.microsoft.com/office/2006/metadata/properties" xmlns:ns2="3a062c31-f5f9-4eb0-a4fe-bedf0a28770a" xmlns:ns3="40dabd71-fe78-4447-889a-535a47b2f8c0" targetNamespace="http://schemas.microsoft.com/office/2006/metadata/properties" ma:root="true" ma:fieldsID="404d7af8b1fd74fb7e3cdfac000ce896" ns2:_="" ns3:_="">
    <xsd:import namespace="3a062c31-f5f9-4eb0-a4fe-bedf0a28770a"/>
    <xsd:import namespace="40dabd71-fe78-4447-889a-535a47b2f8c0"/>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bjectDetectorVersion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062c31-f5f9-4eb0-a4fe-bedf0a28770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e8214a48-6206-43ad-ab6e-fe819e7482d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0dabd71-fe78-4447-889a-535a47b2f8c0"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215e5a1e-c346-497f-afc9-172dcd2285a8}" ma:internalName="TaxCatchAll" ma:showField="CatchAllData" ma:web="40dabd71-fe78-4447-889a-535a47b2f8c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a062c31-f5f9-4eb0-a4fe-bedf0a28770a">
      <Terms xmlns="http://schemas.microsoft.com/office/infopath/2007/PartnerControls"/>
    </lcf76f155ced4ddcb4097134ff3c332f>
    <TaxCatchAll xmlns="40dabd71-fe78-4447-889a-535a47b2f8c0" xsi:nil="true"/>
  </documentManagement>
</p:properties>
</file>

<file path=customXml/itemProps1.xml><?xml version="1.0" encoding="utf-8"?>
<ds:datastoreItem xmlns:ds="http://schemas.openxmlformats.org/officeDocument/2006/customXml" ds:itemID="{5EC1BDCE-C0E2-4547-9B24-98994F519CB7}"/>
</file>

<file path=customXml/itemProps2.xml><?xml version="1.0" encoding="utf-8"?>
<ds:datastoreItem xmlns:ds="http://schemas.openxmlformats.org/officeDocument/2006/customXml" ds:itemID="{EAA0F916-F527-4D7F-9EB8-6B1355F287DA}"/>
</file>

<file path=customXml/itemProps3.xml><?xml version="1.0" encoding="utf-8"?>
<ds:datastoreItem xmlns:ds="http://schemas.openxmlformats.org/officeDocument/2006/customXml" ds:itemID="{21D4241E-0B8B-4B10-9D9C-915129055C31}"/>
</file>

<file path=docProps/app.xml><?xml version="1.0" encoding="utf-8"?>
<Properties xmlns="http://schemas.openxmlformats.org/officeDocument/2006/extended-properties" xmlns:vt="http://schemas.openxmlformats.org/officeDocument/2006/docPropsVTypes">
  <Template/>
  <TotalTime>139</TotalTime>
  <Words>1441</Words>
  <Application>Microsoft Office PowerPoint</Application>
  <PresentationFormat>Widescreen</PresentationFormat>
  <Paragraphs>74</Paragraphs>
  <Slides>12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Arial</vt:lpstr>
      <vt:lpstr>Calibri</vt:lpstr>
      <vt:lpstr>Calibri Light</vt:lpstr>
      <vt:lpstr>Helvetica LT Std Light</vt:lpstr>
      <vt:lpstr>Montserrat</vt:lpstr>
      <vt:lpstr>Montserrat SemiBold</vt:lpstr>
      <vt:lpstr>Verdana</vt:lpstr>
      <vt:lpstr>Wingdings</vt:lpstr>
      <vt:lpstr>Custom Design</vt:lpstr>
      <vt:lpstr>PowerPoint Presentation</vt:lpstr>
      <vt:lpstr>PowerPoint Presentation</vt:lpstr>
      <vt:lpstr>PowerPoint Presentation</vt:lpstr>
      <vt:lpstr>PowerPoint Presentation</vt:lpstr>
      <vt:lpstr>Theme 1 – Safe &amp; Inclusive Transport </vt:lpstr>
      <vt:lpstr>Theme 2 – Sustainable Mobility of People &amp; Goods </vt:lpstr>
      <vt:lpstr>Theme 3 – Collaborative Digitalisation </vt:lpstr>
      <vt:lpstr>Theme 4 – Efficient &amp; Resilient Systems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Edel Byrne</dc:creator>
  <cp:lastModifiedBy>Angelica Coldibeli</cp:lastModifiedBy>
  <cp:revision>13</cp:revision>
  <dcterms:created xsi:type="dcterms:W3CDTF">2022-11-07T15:33:39Z</dcterms:created>
  <dcterms:modified xsi:type="dcterms:W3CDTF">2023-05-10T10:27:46Z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0x010100F25061D2ED352B4587A9A1EB81E05E67</vt:lpwstr>
  </property>
</Properties>
</file>