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1719838" cy="44249975"/>
  <p:notesSz cx="6794500" cy="9906000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5154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0307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75461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00614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25768" algn="l" defTabSz="85030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50922" algn="l" defTabSz="85030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976076" algn="l" defTabSz="85030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01229" algn="l" defTabSz="850307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">
          <p15:clr>
            <a:srgbClr val="A4A3A4"/>
          </p15:clr>
        </p15:guide>
        <p15:guide id="2" orient="horz" pos="1815">
          <p15:clr>
            <a:srgbClr val="A4A3A4"/>
          </p15:clr>
        </p15:guide>
        <p15:guide id="3" orient="horz" pos="27420">
          <p15:clr>
            <a:srgbClr val="A4A3A4"/>
          </p15:clr>
        </p15:guide>
        <p15:guide id="4" orient="horz" pos="26059">
          <p15:clr>
            <a:srgbClr val="A4A3A4"/>
          </p15:clr>
        </p15:guide>
        <p15:guide id="5" pos="454">
          <p15:clr>
            <a:srgbClr val="A4A3A4"/>
          </p15:clr>
        </p15:guide>
        <p15:guide id="6" pos="1814">
          <p15:clr>
            <a:srgbClr val="A4A3A4"/>
          </p15:clr>
        </p15:guide>
        <p15:guide id="7" pos="19528">
          <p15:clr>
            <a:srgbClr val="A4A3A4"/>
          </p15:clr>
        </p15:guide>
        <p15:guide id="8" pos="181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DE"/>
    <a:srgbClr val="FFCCCC"/>
    <a:srgbClr val="000000"/>
    <a:srgbClr val="EAEAEA"/>
    <a:srgbClr val="FF0000"/>
    <a:srgbClr val="333333"/>
    <a:srgbClr val="4D4D4D"/>
    <a:srgbClr val="FF3399"/>
    <a:srgbClr val="FFFF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8" autoAdjust="0"/>
    <p:restoredTop sz="94222" autoAdjust="0"/>
  </p:normalViewPr>
  <p:slideViewPr>
    <p:cSldViewPr snapToGrid="0" snapToObjects="1" showGuides="1">
      <p:cViewPr>
        <p:scale>
          <a:sx n="19" d="100"/>
          <a:sy n="19" d="100"/>
        </p:scale>
        <p:origin x="3876" y="0"/>
      </p:cViewPr>
      <p:guideLst>
        <p:guide orient="horz" pos="453"/>
        <p:guide orient="horz" pos="1815"/>
        <p:guide orient="horz" pos="27420"/>
        <p:guide orient="horz" pos="26059"/>
        <p:guide pos="454"/>
        <p:guide pos="1814"/>
        <p:guide pos="19528"/>
        <p:guide pos="1816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5" d="100"/>
          <a:sy n="75" d="100"/>
        </p:scale>
        <p:origin x="-2904" y="-114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63" tIns="46731" rIns="93463" bIns="46731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63" tIns="46731" rIns="93463" bIns="46731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63" tIns="46731" rIns="93463" bIns="46731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63" tIns="46731" rIns="93463" bIns="46731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pPr>
              <a:defRPr/>
            </a:pPr>
            <a:fld id="{359952DB-82E3-4C36-877D-E90538C7B9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41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548BB-515F-442B-AAE7-13B86259D900}" type="datetimeFigureOut">
              <a:rPr lang="en-GB" smtClean="0"/>
              <a:pPr/>
              <a:t>03/02/2023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2950"/>
            <a:ext cx="2663825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27D52-995B-4924-8718-D024581188D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5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emf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>
            <a:extLst>
              <a:ext uri="{FF2B5EF4-FFF2-40B4-BE49-F238E27FC236}">
                <a16:creationId xmlns:a16="http://schemas.microsoft.com/office/drawing/2014/main" id="{F73DFF37-9113-4A4B-9286-92C4E8E2CE52}"/>
              </a:ext>
            </a:extLst>
          </p:cNvPr>
          <p:cNvPicPr/>
          <p:nvPr userDrawn="1"/>
        </p:nvPicPr>
        <p:blipFill>
          <a:blip r:embed="rId5" cstate="print"/>
          <a:srcRect l="75076" t="3865" r="636" b="3977"/>
          <a:stretch>
            <a:fillRect/>
          </a:stretch>
        </p:blipFill>
        <p:spPr bwMode="auto">
          <a:xfrm>
            <a:off x="25844806" y="41629965"/>
            <a:ext cx="2628000" cy="17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FF63BCFC-21CF-474E-956F-FEA35BA4233E}"/>
              </a:ext>
            </a:extLst>
          </p:cNvPr>
          <p:cNvSpPr/>
          <p:nvPr userDrawn="1"/>
        </p:nvSpPr>
        <p:spPr>
          <a:xfrm>
            <a:off x="21644264" y="41924578"/>
            <a:ext cx="420054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700" b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project has received funding from </a:t>
            </a:r>
          </a:p>
          <a:p>
            <a:pPr algn="r"/>
            <a:r>
              <a:rPr lang="en-GB" sz="1700" b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European Union’s Horizon Europe</a:t>
            </a:r>
          </a:p>
          <a:p>
            <a:pPr algn="r"/>
            <a:r>
              <a:rPr lang="en-GB" sz="1700" b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research and innovation programme</a:t>
            </a:r>
          </a:p>
          <a:p>
            <a:pPr algn="r"/>
            <a:r>
              <a:rPr lang="en-GB" sz="1700" b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under grant agreement No 101056931</a:t>
            </a:r>
            <a:endParaRPr lang="en-GB" sz="1700" b="0" dirty="0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kt 14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" name="Schnittmarken"/>
          <p:cNvGrpSpPr/>
          <p:nvPr/>
        </p:nvGrpSpPr>
        <p:grpSpPr>
          <a:xfrm>
            <a:off x="0" y="0"/>
            <a:ext cx="31716000" cy="44244000"/>
            <a:chOff x="0" y="0"/>
            <a:chExt cx="31716000" cy="44244000"/>
          </a:xfrm>
        </p:grpSpPr>
        <p:cxnSp>
          <p:nvCxnSpPr>
            <p:cNvPr id="56" name="Gerade Verbindung 55"/>
            <p:cNvCxnSpPr/>
            <p:nvPr userDrawn="1"/>
          </p:nvCxnSpPr>
          <p:spPr>
            <a:xfrm>
              <a:off x="720000" y="0"/>
              <a:ext cx="0" cy="1080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 userDrawn="1"/>
          </p:nvCxnSpPr>
          <p:spPr>
            <a:xfrm>
              <a:off x="30996000" y="0"/>
              <a:ext cx="0" cy="1080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 userDrawn="1"/>
          </p:nvCxnSpPr>
          <p:spPr>
            <a:xfrm>
              <a:off x="720000" y="43164000"/>
              <a:ext cx="0" cy="1080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 userDrawn="1"/>
          </p:nvCxnSpPr>
          <p:spPr>
            <a:xfrm>
              <a:off x="30996000" y="43164000"/>
              <a:ext cx="0" cy="1080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 userDrawn="1"/>
          </p:nvCxnSpPr>
          <p:spPr>
            <a:xfrm>
              <a:off x="0" y="720000"/>
              <a:ext cx="108000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/>
            <p:nvPr userDrawn="1"/>
          </p:nvCxnSpPr>
          <p:spPr>
            <a:xfrm>
              <a:off x="0" y="43524000"/>
              <a:ext cx="108000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61"/>
            <p:cNvCxnSpPr/>
            <p:nvPr userDrawn="1"/>
          </p:nvCxnSpPr>
          <p:spPr>
            <a:xfrm>
              <a:off x="30636000" y="720000"/>
              <a:ext cx="108000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/>
            <p:nvPr userDrawn="1"/>
          </p:nvCxnSpPr>
          <p:spPr>
            <a:xfrm>
              <a:off x="30636000" y="43524000"/>
              <a:ext cx="108000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89CBEADA-E0C4-40F2-9D16-401B4FBAF58F}"/>
              </a:ext>
            </a:extLst>
          </p:cNvPr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374469" y="3437413"/>
            <a:ext cx="7028731" cy="860425"/>
          </a:xfrm>
          <a:prstGeom prst="rect">
            <a:avLst/>
          </a:prstGeom>
          <a:effectLst>
            <a:outerShdw blurRad="25400" dist="12700" dir="3600000" algn="ctr" rotWithShape="0">
              <a:srgbClr val="000000">
                <a:alpha val="43137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2pPr>
      <a:lvl3pPr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3pPr>
      <a:lvl4pPr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4pPr>
      <a:lvl5pPr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5pPr>
      <a:lvl6pPr marL="425154"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6pPr>
      <a:lvl7pPr marL="850307"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7pPr>
      <a:lvl8pPr marL="1275461"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8pPr>
      <a:lvl9pPr marL="1700614" algn="ctr" defTabSz="4340110" rtl="0" eaLnBrk="1" fontAlgn="base" hangingPunct="1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Times New Roman" pitchFamily="18" charset="0"/>
        </a:defRPr>
      </a:lvl9pPr>
    </p:titleStyle>
    <p:bodyStyle>
      <a:lvl1pPr marL="1628280" indent="-1628280" algn="l" defTabSz="4340110" rtl="0" eaLnBrk="1" fontAlgn="base" hangingPunct="1">
        <a:spcBef>
          <a:spcPct val="20000"/>
        </a:spcBef>
        <a:spcAft>
          <a:spcPct val="0"/>
        </a:spcAft>
        <a:buChar char="•"/>
        <a:defRPr sz="15200">
          <a:solidFill>
            <a:schemeClr val="tx1"/>
          </a:solidFill>
          <a:latin typeface="+mn-lt"/>
          <a:ea typeface="+mn-ea"/>
          <a:cs typeface="+mn-cs"/>
        </a:defRPr>
      </a:lvl1pPr>
      <a:lvl2pPr marL="3526709" indent="-1356654" algn="l" defTabSz="4340110" rtl="0" eaLnBrk="1" fontAlgn="base" hangingPunct="1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25139" indent="-1085028" algn="l" defTabSz="4340110" rtl="0" eaLnBrk="1" fontAlgn="base" hangingPunct="1">
        <a:spcBef>
          <a:spcPct val="20000"/>
        </a:spcBef>
        <a:spcAft>
          <a:spcPct val="0"/>
        </a:spcAft>
        <a:buChar char="•"/>
        <a:defRPr sz="11400">
          <a:solidFill>
            <a:schemeClr val="tx1"/>
          </a:solidFill>
          <a:latin typeface="+mn-lt"/>
        </a:defRPr>
      </a:lvl3pPr>
      <a:lvl4pPr marL="7596670" indent="-1086503" algn="l" defTabSz="4340110" rtl="0" eaLnBrk="1" fontAlgn="base" hangingPunct="1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66725" indent="-1085028" algn="l" defTabSz="4340110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91878" indent="-1085028" algn="l" defTabSz="4340110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17032" indent="-1085028" algn="l" defTabSz="4340110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42185" indent="-1085028" algn="l" defTabSz="4340110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467339" indent="-1085028" algn="l" defTabSz="4340110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25154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07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75461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614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25768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50922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76076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01229" algn="l" defTabSz="8503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1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2383" y="39083722"/>
            <a:ext cx="6870424" cy="1980000"/>
          </a:xfrm>
          <a:prstGeom prst="rect">
            <a:avLst/>
          </a:prstGeom>
        </p:spPr>
      </p:pic>
      <p:graphicFrame>
        <p:nvGraphicFramePr>
          <p:cNvPr id="13" name="Objekt 1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Maske (vor Druck löschen)"/>
          <p:cNvGrpSpPr/>
          <p:nvPr/>
        </p:nvGrpSpPr>
        <p:grpSpPr>
          <a:xfrm>
            <a:off x="0" y="0"/>
            <a:ext cx="31716000" cy="46695360"/>
            <a:chOff x="0" y="0"/>
            <a:chExt cx="31716000" cy="44244000"/>
          </a:xfrm>
          <a:solidFill>
            <a:schemeClr val="bg1">
              <a:lumMod val="85000"/>
            </a:schemeClr>
          </a:solidFill>
        </p:grpSpPr>
        <p:sp>
          <p:nvSpPr>
            <p:cNvPr id="42" name="Rechteck 41"/>
            <p:cNvSpPr/>
            <p:nvPr/>
          </p:nvSpPr>
          <p:spPr>
            <a:xfrm>
              <a:off x="0" y="0"/>
              <a:ext cx="31716000" cy="288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0" y="41364000"/>
              <a:ext cx="31716000" cy="288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0" y="0"/>
              <a:ext cx="2880000" cy="442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de-DE"/>
            </a:p>
          </p:txBody>
        </p:sp>
        <p:sp>
          <p:nvSpPr>
            <p:cNvPr id="45" name="Rechteck 44"/>
            <p:cNvSpPr/>
            <p:nvPr/>
          </p:nvSpPr>
          <p:spPr>
            <a:xfrm>
              <a:off x="28836000" y="0"/>
              <a:ext cx="2880000" cy="442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de-DE"/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914400" y="813701"/>
              <a:ext cx="22621898" cy="1107996"/>
            </a:xfrm>
            <a:prstGeom prst="rect">
              <a:avLst/>
            </a:prstGeom>
            <a:grp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Grey </a:t>
              </a:r>
              <a:r>
                <a:rPr lang="de-DE" sz="7200" b="1" dirty="0" err="1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place</a:t>
              </a:r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 holder </a:t>
              </a:r>
              <a:r>
                <a:rPr lang="de-DE" sz="7200" b="1" dirty="0" err="1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for</a:t>
              </a:r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7200" b="1" dirty="0" err="1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printer</a:t>
              </a:r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, </a:t>
              </a:r>
              <a:r>
                <a:rPr lang="de-DE" sz="7200" b="1" dirty="0" err="1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delete</a:t>
              </a:r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7200" b="1" dirty="0" err="1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before</a:t>
              </a:r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7200" b="1" dirty="0" err="1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printing</a:t>
              </a:r>
              <a:r>
                <a:rPr lang="de-DE" sz="7200" b="1" dirty="0">
                  <a:solidFill>
                    <a:schemeClr val="accent3"/>
                  </a:solidFill>
                  <a:latin typeface="+mn-lt"/>
                  <a:cs typeface="Arial" pitchFamily="34" charset="0"/>
                </a:rPr>
                <a:t> </a:t>
              </a:r>
              <a:endParaRPr lang="de-DE" sz="7200" dirty="0">
                <a:latin typeface="+mn-lt"/>
              </a:endParaRPr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4364607" y="3243757"/>
            <a:ext cx="184432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>
                <a:latin typeface="+mn-lt"/>
              </a:rPr>
              <a:t>Project Title (Arial 80 </a:t>
            </a:r>
            <a:r>
              <a:rPr lang="de-DE" sz="8000" b="1" dirty="0" err="1">
                <a:latin typeface="+mn-lt"/>
              </a:rPr>
              <a:t>pt</a:t>
            </a:r>
            <a:r>
              <a:rPr lang="de-DE" sz="8000" b="1" dirty="0">
                <a:latin typeface="+mn-lt"/>
              </a:rPr>
              <a:t>., </a:t>
            </a:r>
            <a:r>
              <a:rPr lang="de-DE" sz="8000" b="1" dirty="0" err="1">
                <a:latin typeface="+mn-lt"/>
              </a:rPr>
              <a:t>bold</a:t>
            </a:r>
            <a:r>
              <a:rPr lang="de-DE" sz="8000" b="1" dirty="0">
                <a:latin typeface="+mn-lt"/>
              </a:rPr>
              <a:t>)</a:t>
            </a:r>
          </a:p>
        </p:txBody>
      </p:sp>
      <p:sp>
        <p:nvSpPr>
          <p:cNvPr id="15" name="Rechteck 14"/>
          <p:cNvSpPr/>
          <p:nvPr/>
        </p:nvSpPr>
        <p:spPr>
          <a:xfrm>
            <a:off x="3247029" y="18880733"/>
            <a:ext cx="25225776" cy="190840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0"/>
              </a:spcBef>
            </a:pP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Description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key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results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of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your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project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.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Use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text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,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drawings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,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illustrations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and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images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.</a:t>
            </a:r>
          </a:p>
        </p:txBody>
      </p:sp>
      <p:sp>
        <p:nvSpPr>
          <p:cNvPr id="11" name="Rechteck 10"/>
          <p:cNvSpPr/>
          <p:nvPr/>
        </p:nvSpPr>
        <p:spPr>
          <a:xfrm>
            <a:off x="3247028" y="10120096"/>
            <a:ext cx="12442228" cy="76666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spcBef>
                <a:spcPts val="0"/>
              </a:spcBef>
            </a:pPr>
            <a:endParaRPr lang="de-DE" sz="2800" dirty="0">
              <a:solidFill>
                <a:srgbClr val="171717">
                  <a:lumMod val="75000"/>
                  <a:lumOff val="25000"/>
                </a:srgbClr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Description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of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motivation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and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main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objectives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of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your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project</a:t>
            </a:r>
            <a:endParaRPr lang="de-DE" sz="2800" dirty="0">
              <a:solidFill>
                <a:srgbClr val="171717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3247030" y="39083722"/>
            <a:ext cx="25225777" cy="198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Description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of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further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research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demand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and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research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/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project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r>
              <a:rPr lang="de-DE" sz="2800" dirty="0" err="1">
                <a:solidFill>
                  <a:srgbClr val="171717">
                    <a:lumMod val="75000"/>
                    <a:lumOff val="25000"/>
                  </a:srgbClr>
                </a:solidFill>
              </a:rPr>
              <a:t>outlook</a:t>
            </a:r>
            <a:r>
              <a:rPr lang="de-DE" sz="28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 </a:t>
            </a:r>
            <a:endParaRPr lang="de-DE" sz="48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3247029" y="41638669"/>
            <a:ext cx="18355354" cy="1728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800" dirty="0">
                <a:solidFill>
                  <a:schemeClr val="tx1"/>
                </a:solidFill>
              </a:rPr>
              <a:t>Team &amp; </a:t>
            </a:r>
            <a:r>
              <a:rPr lang="de-DE" sz="4800" dirty="0" err="1">
                <a:solidFill>
                  <a:schemeClr val="tx1"/>
                </a:solidFill>
              </a:rPr>
              <a:t>Contact</a:t>
            </a:r>
            <a:r>
              <a:rPr lang="de-DE" sz="4800" dirty="0">
                <a:solidFill>
                  <a:schemeClr val="tx1"/>
                </a:solidFill>
              </a:rPr>
              <a:t> Information (Logo optional)</a:t>
            </a:r>
          </a:p>
        </p:txBody>
      </p:sp>
      <p:sp>
        <p:nvSpPr>
          <p:cNvPr id="39" name="Rechteck 38"/>
          <p:cNvSpPr/>
          <p:nvPr/>
        </p:nvSpPr>
        <p:spPr>
          <a:xfrm>
            <a:off x="3247028" y="9400095"/>
            <a:ext cx="12442228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>
                <a:solidFill>
                  <a:schemeClr val="tx1"/>
                </a:solidFill>
              </a:rPr>
              <a:t>Motivation &amp; </a:t>
            </a:r>
            <a:r>
              <a:rPr lang="de-DE" sz="4800" b="1" dirty="0" err="1">
                <a:solidFill>
                  <a:schemeClr val="tx1"/>
                </a:solidFill>
              </a:rPr>
              <a:t>Objectives</a:t>
            </a:r>
            <a:endParaRPr lang="de-DE" sz="4800" b="1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6030575" y="10120095"/>
            <a:ext cx="12442229" cy="766662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endParaRPr lang="de-DE" sz="2800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Methodology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should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display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by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figure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few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sentences</a:t>
            </a:r>
            <a:endParaRPr lang="de-D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16845643" y="11818620"/>
            <a:ext cx="10805242" cy="5338858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17199395" y="12348355"/>
            <a:ext cx="4759721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leichschenkliges Dreieck 18"/>
          <p:cNvSpPr/>
          <p:nvPr/>
        </p:nvSpPr>
        <p:spPr>
          <a:xfrm rot="10800000">
            <a:off x="17199395" y="13385218"/>
            <a:ext cx="4759721" cy="7200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2467048" y="12348355"/>
            <a:ext cx="4759721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22"/>
          <p:cNvSpPr/>
          <p:nvPr/>
        </p:nvSpPr>
        <p:spPr>
          <a:xfrm rot="10800000">
            <a:off x="22467048" y="13385219"/>
            <a:ext cx="4759721" cy="7200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17199393" y="14359486"/>
            <a:ext cx="10027375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Gleichschenkliges Dreieck 25"/>
          <p:cNvSpPr/>
          <p:nvPr/>
        </p:nvSpPr>
        <p:spPr>
          <a:xfrm rot="10800000">
            <a:off x="17199393" y="15361743"/>
            <a:ext cx="10027375" cy="7200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17199393" y="16266028"/>
            <a:ext cx="10027375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 rot="20446416">
            <a:off x="19874583" y="13974765"/>
            <a:ext cx="4169065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dirty="0" err="1">
                <a:latin typeface="+mn-lt"/>
              </a:rPr>
              <a:t>Example</a:t>
            </a:r>
            <a:endParaRPr lang="de-DE" sz="4400" dirty="0">
              <a:latin typeface="+mn-lt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6030575" y="9400095"/>
            <a:ext cx="12442229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err="1">
                <a:solidFill>
                  <a:schemeClr val="tx1"/>
                </a:solidFill>
              </a:rPr>
              <a:t>Methodology</a:t>
            </a:r>
            <a:endParaRPr lang="de-DE" sz="4800" b="1" dirty="0">
              <a:solidFill>
                <a:schemeClr val="tx1"/>
              </a:solidFill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3247029" y="18160733"/>
            <a:ext cx="25225776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 err="1">
                <a:solidFill>
                  <a:schemeClr val="tx1"/>
                </a:solidFill>
              </a:rPr>
              <a:t>Results</a:t>
            </a:r>
            <a:endParaRPr lang="de-DE" sz="4800" b="1" dirty="0">
              <a:solidFill>
                <a:schemeClr val="tx1"/>
              </a:solidFill>
            </a:endParaRPr>
          </a:p>
        </p:txBody>
      </p:sp>
      <p:grpSp>
        <p:nvGrpSpPr>
          <p:cNvPr id="47" name="Gruppieren 46"/>
          <p:cNvGrpSpPr/>
          <p:nvPr/>
        </p:nvGrpSpPr>
        <p:grpSpPr>
          <a:xfrm>
            <a:off x="15028002" y="10490501"/>
            <a:ext cx="1705047" cy="7084834"/>
            <a:chOff x="15078802" y="7282481"/>
            <a:chExt cx="1705047" cy="7084834"/>
          </a:xfrm>
        </p:grpSpPr>
        <p:sp>
          <p:nvSpPr>
            <p:cNvPr id="49" name="Rechteck 48"/>
            <p:cNvSpPr/>
            <p:nvPr/>
          </p:nvSpPr>
          <p:spPr>
            <a:xfrm>
              <a:off x="15089219" y="7282481"/>
              <a:ext cx="1694630" cy="7084834"/>
            </a:xfrm>
            <a:prstGeom prst="rect">
              <a:avLst/>
            </a:prstGeom>
            <a:solidFill>
              <a:schemeClr val="bg1">
                <a:lumMod val="8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5" name="Gruppieren 34"/>
            <p:cNvGrpSpPr/>
            <p:nvPr/>
          </p:nvGrpSpPr>
          <p:grpSpPr>
            <a:xfrm>
              <a:off x="15078802" y="7282481"/>
              <a:ext cx="1705047" cy="7084833"/>
              <a:chOff x="14949722" y="7404560"/>
              <a:chExt cx="1756739" cy="6884270"/>
            </a:xfrm>
          </p:grpSpPr>
          <p:sp>
            <p:nvSpPr>
              <p:cNvPr id="32" name="Pfeil nach oben und unten 31"/>
              <p:cNvSpPr/>
              <p:nvPr/>
            </p:nvSpPr>
            <p:spPr>
              <a:xfrm>
                <a:off x="15512212" y="7404560"/>
                <a:ext cx="576000" cy="6884270"/>
              </a:xfrm>
              <a:prstGeom prst="upDown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 rot="16200000">
                <a:off x="14329005" y="10482021"/>
                <a:ext cx="1970781" cy="729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4000" dirty="0">
                    <a:latin typeface="+mn-lt"/>
                  </a:rPr>
                  <a:t>Variable </a:t>
                </a: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 rot="16200000">
                <a:off x="15530907" y="10482021"/>
                <a:ext cx="1621762" cy="729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4000" dirty="0">
                    <a:latin typeface="+mn-lt"/>
                  </a:rPr>
                  <a:t>Height </a:t>
                </a:r>
              </a:p>
            </p:txBody>
          </p:sp>
        </p:grpSp>
      </p:grpSp>
      <p:sp>
        <p:nvSpPr>
          <p:cNvPr id="54" name="Rechteck 53"/>
          <p:cNvSpPr/>
          <p:nvPr/>
        </p:nvSpPr>
        <p:spPr>
          <a:xfrm>
            <a:off x="3247029" y="38363722"/>
            <a:ext cx="25225776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>
                <a:solidFill>
                  <a:schemeClr val="tx1"/>
                </a:solidFill>
              </a:rPr>
              <a:t>Research Outlook</a:t>
            </a:r>
          </a:p>
        </p:txBody>
      </p:sp>
      <p:pic>
        <p:nvPicPr>
          <p:cNvPr id="62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22133" y="6239320"/>
            <a:ext cx="544382" cy="558245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14190" r="776"/>
          <a:stretch>
            <a:fillRect/>
          </a:stretch>
        </p:blipFill>
        <p:spPr bwMode="auto">
          <a:xfrm>
            <a:off x="31716000" y="6162907"/>
            <a:ext cx="2207546" cy="99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 r="653"/>
          <a:stretch>
            <a:fillRect/>
          </a:stretch>
        </p:blipFill>
        <p:spPr bwMode="auto">
          <a:xfrm>
            <a:off x="31865063" y="4681497"/>
            <a:ext cx="2193803" cy="122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361787" y="4288074"/>
            <a:ext cx="404727" cy="558244"/>
          </a:xfrm>
          <a:prstGeom prst="rect">
            <a:avLst/>
          </a:prstGeom>
          <a:noFill/>
        </p:spPr>
      </p:pic>
      <p:pic>
        <p:nvPicPr>
          <p:cNvPr id="64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091041" y="5337753"/>
            <a:ext cx="675475" cy="558244"/>
          </a:xfrm>
          <a:prstGeom prst="rect">
            <a:avLst/>
          </a:prstGeom>
          <a:noFill/>
        </p:spPr>
      </p:pic>
      <p:sp>
        <p:nvSpPr>
          <p:cNvPr id="60" name="Rechteck 10"/>
          <p:cNvSpPr/>
          <p:nvPr/>
        </p:nvSpPr>
        <p:spPr>
          <a:xfrm>
            <a:off x="3247028" y="5859962"/>
            <a:ext cx="25111476" cy="303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spcBef>
                <a:spcPts val="0"/>
              </a:spcBef>
            </a:pPr>
            <a:endParaRPr lang="de-DE" sz="2800" dirty="0">
              <a:solidFill>
                <a:srgbClr val="171717">
                  <a:lumMod val="75000"/>
                  <a:lumOff val="25000"/>
                </a:srgbClr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GB" sz="35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- Key characteristic 1</a:t>
            </a:r>
          </a:p>
          <a:p>
            <a:pPr marL="457200" lvl="0" indent="-457200" algn="ctr">
              <a:spcBef>
                <a:spcPts val="0"/>
              </a:spcBef>
              <a:buFontTx/>
              <a:buChar char="-"/>
            </a:pPr>
            <a:r>
              <a:rPr lang="en-GB" sz="35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Key characteristic 2</a:t>
            </a:r>
          </a:p>
          <a:p>
            <a:pPr marL="457200" lvl="0" indent="-457200" algn="ctr">
              <a:spcBef>
                <a:spcPts val="0"/>
              </a:spcBef>
              <a:buFontTx/>
              <a:buChar char="-"/>
            </a:pPr>
            <a:r>
              <a:rPr lang="en-GB" sz="35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Key characteristic 3</a:t>
            </a:r>
          </a:p>
          <a:p>
            <a:pPr lvl="0" algn="ctr">
              <a:spcBef>
                <a:spcPts val="0"/>
              </a:spcBef>
            </a:pPr>
            <a:r>
              <a:rPr lang="en-GB" sz="3500" dirty="0">
                <a:solidFill>
                  <a:srgbClr val="171717">
                    <a:lumMod val="75000"/>
                    <a:lumOff val="25000"/>
                  </a:srgbClr>
                </a:solidFill>
              </a:rPr>
              <a:t>… etc.</a:t>
            </a:r>
          </a:p>
        </p:txBody>
      </p:sp>
      <p:sp>
        <p:nvSpPr>
          <p:cNvPr id="61" name="Rechteck 38"/>
          <p:cNvSpPr/>
          <p:nvPr/>
        </p:nvSpPr>
        <p:spPr>
          <a:xfrm>
            <a:off x="3247028" y="5139961"/>
            <a:ext cx="25111476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>
                <a:solidFill>
                  <a:schemeClr val="tx1"/>
                </a:solidFill>
              </a:rPr>
              <a:t>Key Characteristics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15316" t="2838" r="957"/>
          <a:stretch>
            <a:fillRect/>
          </a:stretch>
        </p:blipFill>
        <p:spPr bwMode="auto">
          <a:xfrm>
            <a:off x="26055594" y="5967611"/>
            <a:ext cx="1840904" cy="250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ika_Poster_A0_hoch">
  <a:themeElements>
    <a:clrScheme name="ika-MDI-2014-12-02">
      <a:dk1>
        <a:srgbClr val="171717"/>
      </a:dk1>
      <a:lt1>
        <a:srgbClr val="FFFFFF"/>
      </a:lt1>
      <a:dk2>
        <a:srgbClr val="5E5E5E"/>
      </a:dk2>
      <a:lt2>
        <a:srgbClr val="9A9A9A"/>
      </a:lt2>
      <a:accent1>
        <a:srgbClr val="5A7E92"/>
      </a:accent1>
      <a:accent2>
        <a:srgbClr val="E57200"/>
      </a:accent2>
      <a:accent3>
        <a:srgbClr val="CC071E"/>
      </a:accent3>
      <a:accent4>
        <a:srgbClr val="FFFF00"/>
      </a:accent4>
      <a:accent5>
        <a:srgbClr val="57AB27"/>
      </a:accent5>
      <a:accent6>
        <a:srgbClr val="00549F"/>
      </a:accent6>
      <a:hlink>
        <a:srgbClr val="171717"/>
      </a:hlink>
      <a:folHlink>
        <a:srgbClr val="171717"/>
      </a:folHlink>
    </a:clrScheme>
    <a:fontScheme name="ika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zb0261_ika_A0-ho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zb0261_ika_A0-ho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zb0261_ika_A0-ho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zb0261_ika_A0-ho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zb0261_ika_A0-ho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zb0261_ika_A0-ho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zb0261_ika_A0-ho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ika_Poster_A0_hoch</Template>
  <TotalTime>0</TotalTime>
  <Words>99</Words>
  <Application>Microsoft Office PowerPoint</Application>
  <PresentationFormat>Benutzerdefiniert</PresentationFormat>
  <Paragraphs>22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ika_Poster_A0_hoch</vt:lpstr>
      <vt:lpstr>think-cell Folie</vt:lpstr>
      <vt:lpstr>PowerPoint-Präsentation</vt:lpstr>
    </vt:vector>
  </TitlesOfParts>
  <Company>ika/fka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TRAVISIONS2016_PosterTemplate</dc:title>
  <dc:creator>Alexander Busse RWTH</dc:creator>
  <cp:lastModifiedBy>Ina Schlinger</cp:lastModifiedBy>
  <cp:revision>28</cp:revision>
  <dcterms:created xsi:type="dcterms:W3CDTF">2014-12-17T10:23:13Z</dcterms:created>
  <dcterms:modified xsi:type="dcterms:W3CDTF">2023-02-03T14:20:04Z</dcterms:modified>
</cp:coreProperties>
</file>